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4" r:id="rId3"/>
    <p:sldMasterId id="2147483756" r:id="rId4"/>
    <p:sldMasterId id="2147483769" r:id="rId5"/>
    <p:sldMasterId id="2147483782" r:id="rId6"/>
    <p:sldMasterId id="2147483796" r:id="rId7"/>
  </p:sldMasterIdLst>
  <p:notesMasterIdLst>
    <p:notesMasterId r:id="rId83"/>
  </p:notes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326" r:id="rId20"/>
    <p:sldId id="270" r:id="rId21"/>
    <p:sldId id="327" r:id="rId22"/>
    <p:sldId id="273" r:id="rId23"/>
    <p:sldId id="274" r:id="rId24"/>
    <p:sldId id="328" r:id="rId25"/>
    <p:sldId id="275" r:id="rId26"/>
    <p:sldId id="276" r:id="rId27"/>
    <p:sldId id="277" r:id="rId28"/>
    <p:sldId id="278" r:id="rId29"/>
    <p:sldId id="279" r:id="rId30"/>
    <p:sldId id="330" r:id="rId31"/>
    <p:sldId id="281" r:id="rId32"/>
    <p:sldId id="282" r:id="rId33"/>
    <p:sldId id="283" r:id="rId34"/>
    <p:sldId id="331" r:id="rId35"/>
    <p:sldId id="333" r:id="rId36"/>
    <p:sldId id="332" r:id="rId37"/>
    <p:sldId id="334" r:id="rId38"/>
    <p:sldId id="310" r:id="rId39"/>
    <p:sldId id="311" r:id="rId40"/>
    <p:sldId id="312" r:id="rId41"/>
    <p:sldId id="313" r:id="rId42"/>
    <p:sldId id="314" r:id="rId43"/>
    <p:sldId id="315" r:id="rId44"/>
    <p:sldId id="316" r:id="rId45"/>
    <p:sldId id="317" r:id="rId46"/>
    <p:sldId id="318" r:id="rId47"/>
    <p:sldId id="319" r:id="rId48"/>
    <p:sldId id="335" r:id="rId49"/>
    <p:sldId id="320" r:id="rId50"/>
    <p:sldId id="321" r:id="rId51"/>
    <p:sldId id="322" r:id="rId52"/>
    <p:sldId id="323" r:id="rId53"/>
    <p:sldId id="324" r:id="rId54"/>
    <p:sldId id="336"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297" r:id="rId69"/>
    <p:sldId id="298" r:id="rId70"/>
    <p:sldId id="299" r:id="rId71"/>
    <p:sldId id="300" r:id="rId72"/>
    <p:sldId id="301" r:id="rId73"/>
    <p:sldId id="302" r:id="rId74"/>
    <p:sldId id="303" r:id="rId75"/>
    <p:sldId id="304" r:id="rId76"/>
    <p:sldId id="305" r:id="rId77"/>
    <p:sldId id="306" r:id="rId78"/>
    <p:sldId id="307" r:id="rId79"/>
    <p:sldId id="308" r:id="rId80"/>
    <p:sldId id="309" r:id="rId81"/>
    <p:sldId id="325" r:id="rId8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8" d="100"/>
          <a:sy n="78" d="100"/>
        </p:scale>
        <p:origin x="64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E1470-C7BC-448B-A401-BC3322B398C6}" type="datetimeFigureOut">
              <a:rPr lang="ru-RU" smtClean="0"/>
              <a:t>08.04.2015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EA9C-22C7-4896-BE05-DF32DD20F84D}" type="slidenum">
              <a:rPr lang="ru-RU" smtClean="0"/>
              <a:t>‹#›</a:t>
            </a:fld>
            <a:endParaRPr lang="ru-RU"/>
          </a:p>
        </p:txBody>
      </p:sp>
    </p:spTree>
    <p:extLst>
      <p:ext uri="{BB962C8B-B14F-4D97-AF65-F5344CB8AC3E}">
        <p14:creationId xmlns:p14="http://schemas.microsoft.com/office/powerpoint/2010/main" val="3294480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
        <p:nvSpPr>
          <p:cNvPr id="686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E01B65-48FA-43F2-9E31-578E450221E9}" type="slidenum">
              <a:rPr lang="ru-RU" altLang="ru-RU">
                <a:solidFill>
                  <a:prstClr val="black"/>
                </a:solidFill>
              </a:rPr>
              <a:pPr eaLnBrk="1" hangingPunct="1"/>
              <a:t>62</a:t>
            </a:fld>
            <a:endParaRPr lang="ru-RU" altLang="ru-RU">
              <a:solidFill>
                <a:prstClr val="black"/>
              </a:solidFill>
            </a:endParaRPr>
          </a:p>
        </p:txBody>
      </p:sp>
    </p:spTree>
    <p:extLst>
      <p:ext uri="{BB962C8B-B14F-4D97-AF65-F5344CB8AC3E}">
        <p14:creationId xmlns:p14="http://schemas.microsoft.com/office/powerpoint/2010/main" val="3790265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6.xml"/><Relationship Id="rId1" Type="http://schemas.openxmlformats.org/officeDocument/2006/relationships/themeOverride" Target="../theme/themeOverride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6.xml"/><Relationship Id="rId1" Type="http://schemas.openxmlformats.org/officeDocument/2006/relationships/themeOverride" Target="../theme/themeOverride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6.xml"/><Relationship Id="rId1" Type="http://schemas.openxmlformats.org/officeDocument/2006/relationships/themeOverride" Target="../theme/themeOverride6.xml"/><Relationship Id="rId4" Type="http://schemas.openxmlformats.org/officeDocument/2006/relationships/image" Target="../media/image4.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7.xml"/><Relationship Id="rId1" Type="http://schemas.openxmlformats.org/officeDocument/2006/relationships/themeOverride" Target="../theme/themeOverride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7.xml"/><Relationship Id="rId1" Type="http://schemas.openxmlformats.org/officeDocument/2006/relationships/themeOverride" Target="../theme/themeOverride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7.xml"/><Relationship Id="rId1" Type="http://schemas.openxmlformats.org/officeDocument/2006/relationships/themeOverride" Target="../theme/themeOverride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7.xml"/><Relationship Id="rId1" Type="http://schemas.openxmlformats.org/officeDocument/2006/relationships/themeOverride" Target="../theme/themeOverride10.xml"/><Relationship Id="rId4" Type="http://schemas.openxmlformats.org/officeDocument/2006/relationships/image" Target="../media/image4.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6" name="Номер слайда 26"/>
          <p:cNvSpPr>
            <a:spLocks noGrp="1"/>
          </p:cNvSpPr>
          <p:nvPr>
            <p:ph type="sldNum" sz="quarter" idx="12"/>
          </p:nvPr>
        </p:nvSpPr>
        <p:spPr/>
        <p:txBody>
          <a:bodyPr/>
          <a:lstStyle>
            <a:lvl1pPr>
              <a:defRPr>
                <a:solidFill>
                  <a:srgbClr val="D1EAEE"/>
                </a:solidFill>
              </a:defRPr>
            </a:lvl1pPr>
          </a:lstStyle>
          <a:p>
            <a:fld id="{F7F71DB3-4101-4965-8EFA-D44EB833806A}" type="slidenum">
              <a:rPr lang="ru-RU" altLang="ru-RU"/>
              <a:pPr/>
              <a:t>‹#›</a:t>
            </a:fld>
            <a:endParaRPr lang="ru-RU" altLang="ru-RU"/>
          </a:p>
        </p:txBody>
      </p:sp>
    </p:spTree>
    <p:extLst>
      <p:ext uri="{BB962C8B-B14F-4D97-AF65-F5344CB8AC3E}">
        <p14:creationId xmlns:p14="http://schemas.microsoft.com/office/powerpoint/2010/main" val="123439965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endParaRPr lang="ru-RU">
              <a:solidFill>
                <a:srgbClr val="04617B">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04617B">
                  <a:shade val="90000"/>
                </a:srgbClr>
              </a:solidFill>
            </a:endParaRPr>
          </a:p>
        </p:txBody>
      </p:sp>
      <p:sp>
        <p:nvSpPr>
          <p:cNvPr id="6" name="Номер слайда 17"/>
          <p:cNvSpPr>
            <a:spLocks noGrp="1"/>
          </p:cNvSpPr>
          <p:nvPr>
            <p:ph type="sldNum" sz="quarter" idx="12"/>
          </p:nvPr>
        </p:nvSpPr>
        <p:spPr/>
        <p:txBody>
          <a:bodyPr/>
          <a:lstStyle>
            <a:lvl1pPr>
              <a:defRPr/>
            </a:lvl1pPr>
          </a:lstStyle>
          <a:p>
            <a:fld id="{9885E208-195F-4926-8781-B3C233AD86DB}" type="slidenum">
              <a:rPr lang="ru-RU" altLang="ru-RU"/>
              <a:pPr/>
              <a:t>‹#›</a:t>
            </a:fld>
            <a:endParaRPr lang="ru-RU" altLang="ru-RU"/>
          </a:p>
        </p:txBody>
      </p:sp>
    </p:spTree>
    <p:extLst>
      <p:ext uri="{BB962C8B-B14F-4D97-AF65-F5344CB8AC3E}">
        <p14:creationId xmlns:p14="http://schemas.microsoft.com/office/powerpoint/2010/main" val="1957903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914402"/>
            <a:ext cx="27432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609600" y="914402"/>
            <a:ext cx="80264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endParaRPr lang="ru-RU">
              <a:solidFill>
                <a:srgbClr val="04617B">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04617B">
                  <a:shade val="90000"/>
                </a:srgbClr>
              </a:solidFill>
            </a:endParaRPr>
          </a:p>
        </p:txBody>
      </p:sp>
      <p:sp>
        <p:nvSpPr>
          <p:cNvPr id="6" name="Номер слайда 17"/>
          <p:cNvSpPr>
            <a:spLocks noGrp="1"/>
          </p:cNvSpPr>
          <p:nvPr>
            <p:ph type="sldNum" sz="quarter" idx="12"/>
          </p:nvPr>
        </p:nvSpPr>
        <p:spPr/>
        <p:txBody>
          <a:bodyPr/>
          <a:lstStyle>
            <a:lvl1pPr>
              <a:defRPr/>
            </a:lvl1pPr>
          </a:lstStyle>
          <a:p>
            <a:fld id="{54FD1A10-3AD9-4B07-AB68-DFC9E5E94E17}" type="slidenum">
              <a:rPr lang="ru-RU" altLang="ru-RU"/>
              <a:pPr/>
              <a:t>‹#›</a:t>
            </a:fld>
            <a:endParaRPr lang="ru-RU" altLang="ru-RU"/>
          </a:p>
        </p:txBody>
      </p:sp>
    </p:spTree>
    <p:extLst>
      <p:ext uri="{BB962C8B-B14F-4D97-AF65-F5344CB8AC3E}">
        <p14:creationId xmlns:p14="http://schemas.microsoft.com/office/powerpoint/2010/main" val="842262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9"/>
          <p:cNvSpPr>
            <a:spLocks noGrp="1"/>
          </p:cNvSpPr>
          <p:nvPr>
            <p:ph type="dt" sz="half" idx="10"/>
          </p:nvPr>
        </p:nvSpPr>
        <p:spPr/>
        <p:txBody>
          <a:bodyPr/>
          <a:lstStyle>
            <a:lvl1pPr>
              <a:defRPr/>
            </a:lvl1pPr>
          </a:lstStyle>
          <a:p>
            <a:pPr>
              <a:defRPr/>
            </a:pPr>
            <a:endParaRPr lang="ru-RU">
              <a:solidFill>
                <a:srgbClr val="04617B">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04617B">
                  <a:shade val="90000"/>
                </a:srgbClr>
              </a:solidFill>
            </a:endParaRPr>
          </a:p>
        </p:txBody>
      </p:sp>
      <p:sp>
        <p:nvSpPr>
          <p:cNvPr id="5" name="Номер слайда 17"/>
          <p:cNvSpPr>
            <a:spLocks noGrp="1"/>
          </p:cNvSpPr>
          <p:nvPr>
            <p:ph type="sldNum" sz="quarter" idx="12"/>
          </p:nvPr>
        </p:nvSpPr>
        <p:spPr/>
        <p:txBody>
          <a:bodyPr/>
          <a:lstStyle>
            <a:lvl1pPr>
              <a:defRPr/>
            </a:lvl1pPr>
          </a:lstStyle>
          <a:p>
            <a:fld id="{FD296D74-B685-40D7-96BB-4021B1F1552F}" type="slidenum">
              <a:rPr lang="ru-RU" altLang="ru-RU"/>
              <a:pPr/>
              <a:t>‹#›</a:t>
            </a:fld>
            <a:endParaRPr lang="ru-RU" altLang="ru-RU"/>
          </a:p>
        </p:txBody>
      </p:sp>
    </p:spTree>
    <p:extLst>
      <p:ext uri="{BB962C8B-B14F-4D97-AF65-F5344CB8AC3E}">
        <p14:creationId xmlns:p14="http://schemas.microsoft.com/office/powerpoint/2010/main" val="713374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a:xfrm>
            <a:off x="609600" y="6356351"/>
            <a:ext cx="2844800" cy="365125"/>
          </a:xfrm>
        </p:spPr>
        <p:txBody>
          <a:bodyPr/>
          <a:lstStyle>
            <a:lvl1pPr>
              <a:defRPr/>
            </a:lvl1pPr>
          </a:lstStyle>
          <a:p>
            <a:pPr>
              <a:defRPr/>
            </a:pPr>
            <a:endParaRPr lang="ru-RU">
              <a:solidFill>
                <a:srgbClr val="04617B">
                  <a:shade val="90000"/>
                </a:srgbClr>
              </a:solidFill>
            </a:endParaRPr>
          </a:p>
        </p:txBody>
      </p:sp>
      <p:sp>
        <p:nvSpPr>
          <p:cNvPr id="5" name="Нижний колонтитул 4"/>
          <p:cNvSpPr>
            <a:spLocks noGrp="1"/>
          </p:cNvSpPr>
          <p:nvPr>
            <p:ph type="ftr" sz="quarter" idx="11"/>
          </p:nvPr>
        </p:nvSpPr>
        <p:spPr>
          <a:xfrm>
            <a:off x="3556000" y="6356351"/>
            <a:ext cx="4470400" cy="365125"/>
          </a:xfrm>
        </p:spPr>
        <p:txBody>
          <a:bodyPr/>
          <a:lstStyle>
            <a:lvl1pPr>
              <a:defRPr/>
            </a:lvl1pPr>
          </a:lstStyle>
          <a:p>
            <a:pPr>
              <a:defRPr/>
            </a:pPr>
            <a:endParaRPr lang="ru-RU">
              <a:solidFill>
                <a:srgbClr val="04617B">
                  <a:shade val="90000"/>
                </a:srgbClr>
              </a:solidFill>
            </a:endParaRPr>
          </a:p>
        </p:txBody>
      </p:sp>
      <p:sp>
        <p:nvSpPr>
          <p:cNvPr id="6" name="Номер слайда 5"/>
          <p:cNvSpPr>
            <a:spLocks noGrp="1"/>
          </p:cNvSpPr>
          <p:nvPr>
            <p:ph type="sldNum" sz="quarter" idx="12"/>
          </p:nvPr>
        </p:nvSpPr>
        <p:spPr>
          <a:xfrm>
            <a:off x="10566400" y="6356351"/>
            <a:ext cx="1016000" cy="365125"/>
          </a:xfrm>
        </p:spPr>
        <p:txBody>
          <a:bodyPr/>
          <a:lstStyle>
            <a:lvl1pPr>
              <a:defRPr/>
            </a:lvl1pPr>
          </a:lstStyle>
          <a:p>
            <a:fld id="{C6C258C0-177A-4201-85B2-B12B3077B409}" type="slidenum">
              <a:rPr lang="ru-RU" altLang="ru-RU"/>
              <a:pPr/>
              <a:t>‹#›</a:t>
            </a:fld>
            <a:endParaRPr lang="ru-RU" altLang="ru-RU"/>
          </a:p>
        </p:txBody>
      </p:sp>
    </p:spTree>
    <p:extLst>
      <p:ext uri="{BB962C8B-B14F-4D97-AF65-F5344CB8AC3E}">
        <p14:creationId xmlns:p14="http://schemas.microsoft.com/office/powerpoint/2010/main" val="3311825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0690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62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30051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7030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0783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60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endParaRPr lang="ru-RU">
              <a:solidFill>
                <a:srgbClr val="04617B">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04617B">
                  <a:shade val="90000"/>
                </a:srgbClr>
              </a:solidFill>
            </a:endParaRPr>
          </a:p>
        </p:txBody>
      </p:sp>
      <p:sp>
        <p:nvSpPr>
          <p:cNvPr id="6" name="Номер слайда 17"/>
          <p:cNvSpPr>
            <a:spLocks noGrp="1"/>
          </p:cNvSpPr>
          <p:nvPr>
            <p:ph type="sldNum" sz="quarter" idx="12"/>
          </p:nvPr>
        </p:nvSpPr>
        <p:spPr/>
        <p:txBody>
          <a:bodyPr/>
          <a:lstStyle>
            <a:lvl1pPr>
              <a:defRPr/>
            </a:lvl1pPr>
          </a:lstStyle>
          <a:p>
            <a:fld id="{2BE6EBFD-96D8-456B-855B-974BF6E9C730}" type="slidenum">
              <a:rPr lang="ru-RU" altLang="ru-RU"/>
              <a:pPr/>
              <a:t>‹#›</a:t>
            </a:fld>
            <a:endParaRPr lang="ru-RU" altLang="ru-RU"/>
          </a:p>
        </p:txBody>
      </p:sp>
    </p:spTree>
    <p:extLst>
      <p:ext uri="{BB962C8B-B14F-4D97-AF65-F5344CB8AC3E}">
        <p14:creationId xmlns:p14="http://schemas.microsoft.com/office/powerpoint/2010/main" val="2255797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28237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1787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45127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0136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0457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09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9"/>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17"/>
          <p:cNvSpPr>
            <a:spLocks noGrp="1"/>
          </p:cNvSpPr>
          <p:nvPr>
            <p:ph type="sldNum" sz="quarter" idx="12"/>
          </p:nvPr>
        </p:nvSpPr>
        <p:spPr/>
        <p:txBody>
          <a:bodyPr/>
          <a:lstStyle>
            <a:lvl1pPr>
              <a:defRPr/>
            </a:lvl1pPr>
          </a:lstStyle>
          <a:p>
            <a:pPr>
              <a:defRPr/>
            </a:pPr>
            <a:fld id="{079FBBC6-759C-437E-AB61-C6D83DCE8125}"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2830393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59"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8641" y="1604329"/>
            <a:ext cx="10968959"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641" y="3935934"/>
            <a:ext cx="10968959"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solidFill>
                <a:prstClr val="black">
                  <a:tint val="75000"/>
                </a:prstClr>
              </a:solidFill>
            </a:endParaRPr>
          </a:p>
        </p:txBody>
      </p:sp>
      <p:sp>
        <p:nvSpPr>
          <p:cNvPr id="6" name="Rectangle 4"/>
          <p:cNvSpPr>
            <a:spLocks noGrp="1" noChangeArrowheads="1"/>
          </p:cNvSpPr>
          <p:nvPr>
            <p:ph type="ftr" idx="11"/>
          </p:nvPr>
        </p:nvSpPr>
        <p:spPr>
          <a:ln/>
        </p:spPr>
        <p:txBody>
          <a:bodyPr/>
          <a:lstStyle>
            <a:lvl1pPr>
              <a:defRPr/>
            </a:lvl1pPr>
          </a:lstStyle>
          <a:p>
            <a:endParaRPr lang="en-US">
              <a:solidFill>
                <a:prstClr val="black">
                  <a:tint val="75000"/>
                </a:prstClr>
              </a:solidFill>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6333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C89E10-A332-4CDF-9C82-BEDC1C537C38}"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398614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605E38-6538-42EF-A798-210FDDADCC3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351347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9F0429-F903-4E19-A899-3A5328D273F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89313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solidFill>
                <a:srgbClr val="DBF5F9">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BF5F9">
                  <a:shade val="90000"/>
                </a:srgbClr>
              </a:solidFill>
            </a:endParaRPr>
          </a:p>
        </p:txBody>
      </p:sp>
      <p:sp>
        <p:nvSpPr>
          <p:cNvPr id="6" name="Номер слайда 5"/>
          <p:cNvSpPr>
            <a:spLocks noGrp="1"/>
          </p:cNvSpPr>
          <p:nvPr>
            <p:ph type="sldNum" sz="quarter" idx="12"/>
          </p:nvPr>
        </p:nvSpPr>
        <p:spPr/>
        <p:txBody>
          <a:bodyPr/>
          <a:lstStyle>
            <a:lvl1pPr>
              <a:defRPr>
                <a:solidFill>
                  <a:srgbClr val="D1EAEE"/>
                </a:solidFill>
              </a:defRPr>
            </a:lvl1pPr>
          </a:lstStyle>
          <a:p>
            <a:fld id="{F87DFBD4-F3C8-4E60-ADF4-1C04D764D09D}" type="slidenum">
              <a:rPr lang="ru-RU" altLang="ru-RU"/>
              <a:pPr/>
              <a:t>‹#›</a:t>
            </a:fld>
            <a:endParaRPr lang="ru-RU" altLang="ru-RU"/>
          </a:p>
        </p:txBody>
      </p:sp>
    </p:spTree>
    <p:extLst>
      <p:ext uri="{BB962C8B-B14F-4D97-AF65-F5344CB8AC3E}">
        <p14:creationId xmlns:p14="http://schemas.microsoft.com/office/powerpoint/2010/main" val="424384537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A93D6B-C9E8-44DE-A827-DC11F7DBAD5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149525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9EDE8A-8FAE-42F1-BDB4-656A364D8AF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2559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5284D2-CA71-4399-8D03-CBAC2BD63C7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622048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B59A7A2-DF04-426B-A265-20B42B72EAB8}"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858898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EEF67F-A4FC-4885-A483-A38DF47C3A5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645625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CCEDFA-03A0-41A5-87BA-624F77C1766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023639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2D13AF-118E-4D78-9983-24B280734A6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568726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A0632-B47C-405D-B3DF-A3583462DEE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18665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45099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2531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09728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endParaRPr lang="ru-RU">
              <a:solidFill>
                <a:srgbClr val="04617B">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04617B">
                  <a:shade val="90000"/>
                </a:srgbClr>
              </a:solidFill>
            </a:endParaRPr>
          </a:p>
        </p:txBody>
      </p:sp>
      <p:sp>
        <p:nvSpPr>
          <p:cNvPr id="7" name="Номер слайда 17"/>
          <p:cNvSpPr>
            <a:spLocks noGrp="1"/>
          </p:cNvSpPr>
          <p:nvPr>
            <p:ph type="sldNum" sz="quarter" idx="12"/>
          </p:nvPr>
        </p:nvSpPr>
        <p:spPr/>
        <p:txBody>
          <a:bodyPr/>
          <a:lstStyle>
            <a:lvl1pPr>
              <a:defRPr/>
            </a:lvl1pPr>
          </a:lstStyle>
          <a:p>
            <a:fld id="{95F6BB60-9D33-435F-A2CF-2C07492EF559}" type="slidenum">
              <a:rPr lang="ru-RU" altLang="ru-RU"/>
              <a:pPr/>
              <a:t>‹#›</a:t>
            </a:fld>
            <a:endParaRPr lang="ru-RU" altLang="ru-RU"/>
          </a:p>
        </p:txBody>
      </p:sp>
    </p:spTree>
    <p:extLst>
      <p:ext uri="{BB962C8B-B14F-4D97-AF65-F5344CB8AC3E}">
        <p14:creationId xmlns:p14="http://schemas.microsoft.com/office/powerpoint/2010/main" val="1277497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87869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15964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8451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89212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84644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1334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56409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50848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61120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9"/>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17"/>
          <p:cNvSpPr>
            <a:spLocks noGrp="1"/>
          </p:cNvSpPr>
          <p:nvPr>
            <p:ph type="sldNum" sz="quarter" idx="12"/>
          </p:nvPr>
        </p:nvSpPr>
        <p:spPr/>
        <p:txBody>
          <a:bodyPr/>
          <a:lstStyle>
            <a:lvl1pPr>
              <a:defRPr/>
            </a:lvl1pPr>
          </a:lstStyle>
          <a:p>
            <a:fld id="{FA95E1BA-48FF-4D01-B874-228F397A799D}" type="slidenum">
              <a:rPr lang="ru-RU" altLang="ru-RU">
                <a:solidFill>
                  <a:prstClr val="black">
                    <a:tint val="75000"/>
                  </a:prstClr>
                </a:solidFill>
              </a:rPr>
              <a:pPr/>
              <a:t>‹#›</a:t>
            </a:fld>
            <a:endParaRPr lang="ru-RU" altLang="ru-RU">
              <a:solidFill>
                <a:prstClr val="black">
                  <a:tint val="75000"/>
                </a:prstClr>
              </a:solidFill>
            </a:endParaRPr>
          </a:p>
        </p:txBody>
      </p:sp>
    </p:spTree>
    <p:extLst>
      <p:ext uri="{BB962C8B-B14F-4D97-AF65-F5344CB8AC3E}">
        <p14:creationId xmlns:p14="http://schemas.microsoft.com/office/powerpoint/2010/main" val="27980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09728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endParaRPr lang="ru-RU">
              <a:solidFill>
                <a:srgbClr val="04617B">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04617B">
                  <a:shade val="90000"/>
                </a:srgbClr>
              </a:solidFill>
            </a:endParaRPr>
          </a:p>
        </p:txBody>
      </p:sp>
      <p:sp>
        <p:nvSpPr>
          <p:cNvPr id="9" name="Номер слайда 17"/>
          <p:cNvSpPr>
            <a:spLocks noGrp="1"/>
          </p:cNvSpPr>
          <p:nvPr>
            <p:ph type="sldNum" sz="quarter" idx="12"/>
          </p:nvPr>
        </p:nvSpPr>
        <p:spPr/>
        <p:txBody>
          <a:bodyPr/>
          <a:lstStyle>
            <a:lvl1pPr>
              <a:defRPr/>
            </a:lvl1pPr>
          </a:lstStyle>
          <a:p>
            <a:fld id="{D1B11EAB-08E7-4671-8941-CB6A30E18075}" type="slidenum">
              <a:rPr lang="ru-RU" altLang="ru-RU"/>
              <a:pPr/>
              <a:t>‹#›</a:t>
            </a:fld>
            <a:endParaRPr lang="ru-RU" altLang="ru-RU"/>
          </a:p>
        </p:txBody>
      </p:sp>
    </p:spTree>
    <p:extLst>
      <p:ext uri="{BB962C8B-B14F-4D97-AF65-F5344CB8AC3E}">
        <p14:creationId xmlns:p14="http://schemas.microsoft.com/office/powerpoint/2010/main" val="2636103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63618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740050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3396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330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650775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44999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48937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23185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99755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28976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endParaRPr lang="ru-RU">
              <a:solidFill>
                <a:srgbClr val="04617B">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04617B">
                  <a:shade val="90000"/>
                </a:srgbClr>
              </a:solidFill>
            </a:endParaRPr>
          </a:p>
        </p:txBody>
      </p:sp>
      <p:sp>
        <p:nvSpPr>
          <p:cNvPr id="5" name="Номер слайда 17"/>
          <p:cNvSpPr>
            <a:spLocks noGrp="1"/>
          </p:cNvSpPr>
          <p:nvPr>
            <p:ph type="sldNum" sz="quarter" idx="12"/>
          </p:nvPr>
        </p:nvSpPr>
        <p:spPr/>
        <p:txBody>
          <a:bodyPr/>
          <a:lstStyle>
            <a:lvl1pPr>
              <a:defRPr/>
            </a:lvl1pPr>
          </a:lstStyle>
          <a:p>
            <a:fld id="{B539A03E-C590-4C10-BD05-5553A00DAE98}" type="slidenum">
              <a:rPr lang="ru-RU" altLang="ru-RU"/>
              <a:pPr/>
              <a:t>‹#›</a:t>
            </a:fld>
            <a:endParaRPr lang="ru-RU" altLang="ru-RU"/>
          </a:p>
        </p:txBody>
      </p:sp>
    </p:spTree>
    <p:extLst>
      <p:ext uri="{BB962C8B-B14F-4D97-AF65-F5344CB8AC3E}">
        <p14:creationId xmlns:p14="http://schemas.microsoft.com/office/powerpoint/2010/main" val="2633616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576219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9"/>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17"/>
          <p:cNvSpPr>
            <a:spLocks noGrp="1"/>
          </p:cNvSpPr>
          <p:nvPr>
            <p:ph type="sldNum" sz="quarter" idx="12"/>
          </p:nvPr>
        </p:nvSpPr>
        <p:spPr/>
        <p:txBody>
          <a:bodyPr/>
          <a:lstStyle>
            <a:lvl1pPr>
              <a:defRPr/>
            </a:lvl1pPr>
          </a:lstStyle>
          <a:p>
            <a:fld id="{FA95E1BA-48FF-4D01-B874-228F397A799D}" type="slidenum">
              <a:rPr lang="ru-RU" altLang="ru-RU">
                <a:solidFill>
                  <a:prstClr val="black">
                    <a:tint val="75000"/>
                  </a:prstClr>
                </a:solidFill>
              </a:rPr>
              <a:pPr/>
              <a:t>‹#›</a:t>
            </a:fld>
            <a:endParaRPr lang="ru-RU" altLang="ru-RU">
              <a:solidFill>
                <a:prstClr val="black">
                  <a:tint val="75000"/>
                </a:prstClr>
              </a:solidFill>
            </a:endParaRPr>
          </a:p>
        </p:txBody>
      </p:sp>
    </p:spTree>
    <p:extLst>
      <p:ext uri="{BB962C8B-B14F-4D97-AF65-F5344CB8AC3E}">
        <p14:creationId xmlns:p14="http://schemas.microsoft.com/office/powerpoint/2010/main" val="2625494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ый треугольник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800">
              <a:solidFill>
                <a:prstClr val="white"/>
              </a:solidFill>
            </a:endParaRPr>
          </a:p>
        </p:txBody>
      </p:sp>
      <p:grpSp>
        <p:nvGrpSpPr>
          <p:cNvPr id="5" name="Группа 15"/>
          <p:cNvGrpSpPr>
            <a:grpSpLocks/>
          </p:cNvGrpSpPr>
          <p:nvPr/>
        </p:nvGrpSpPr>
        <p:grpSpPr bwMode="auto">
          <a:xfrm>
            <a:off x="-4233" y="4953000"/>
            <a:ext cx="12196233" cy="1911350"/>
            <a:chOff x="-3765" y="4832896"/>
            <a:chExt cx="9147765" cy="2032192"/>
          </a:xfrm>
        </p:grpSpPr>
        <p:sp>
          <p:nvSpPr>
            <p:cNvPr id="6" name="Полилиния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sz="1800">
                <a:solidFill>
                  <a:prstClr val="black"/>
                </a:solidFill>
                <a:latin typeface="Arial" charset="0"/>
              </a:endParaRPr>
            </a:p>
          </p:txBody>
        </p:sp>
        <p:sp>
          <p:nvSpPr>
            <p:cNvPr id="7" name="Полилиния 18"/>
            <p:cNvSpPr>
              <a:spLocks/>
            </p:cNvSpPr>
            <p:nvPr/>
          </p:nvSpPr>
          <p:spPr bwMode="auto">
            <a:xfrm>
              <a:off x="35926" y="5135025"/>
              <a:ext cx="9108074" cy="838869"/>
            </a:xfrm>
            <a:custGeom>
              <a:avLst/>
              <a:gdLst>
                <a:gd name="T0" fmla="*/ 0 w 5760"/>
                <a:gd name="T1" fmla="*/ 0 h 528"/>
                <a:gd name="T2" fmla="*/ 9108074 w 5760"/>
                <a:gd name="T3" fmla="*/ 0 h 528"/>
                <a:gd name="T4" fmla="*/ 9108074 w 5760"/>
                <a:gd name="T5" fmla="*/ 838869 h 528"/>
                <a:gd name="T6" fmla="*/ 75901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ru-RU" sz="1800">
                <a:solidFill>
                  <a:prstClr val="black"/>
                </a:solidFill>
                <a:latin typeface="Arial" panose="020B0604020202020204" pitchFamily="34" charset="0"/>
              </a:endParaRPr>
            </a:p>
          </p:txBody>
        </p:sp>
        <p:sp>
          <p:nvSpPr>
            <p:cNvPr id="8" name="Полилиния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800">
                <a:solidFill>
                  <a:prstClr val="white"/>
                </a:solidFill>
              </a:endParaRPr>
            </a:p>
          </p:txBody>
        </p:sp>
        <p:cxnSp>
          <p:nvCxnSpPr>
            <p:cNvPr id="10" name="Прямая соединительная линия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Заголовок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17" name="Подзаголовок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11" name="Дата 29"/>
          <p:cNvSpPr>
            <a:spLocks noGrp="1"/>
          </p:cNvSpPr>
          <p:nvPr>
            <p:ph type="dt" sz="half" idx="10"/>
          </p:nvPr>
        </p:nvSpPr>
        <p:spPr/>
        <p:txBody>
          <a:bodyPr/>
          <a:lstStyle>
            <a:lvl1pPr>
              <a:defRPr>
                <a:solidFill>
                  <a:srgbClr val="FFFFFF"/>
                </a:solidFill>
              </a:defRPr>
            </a:lvl1pPr>
            <a:extLst/>
          </a:lstStyle>
          <a:p>
            <a:pPr>
              <a:defRPr/>
            </a:pPr>
            <a:endParaRPr lang="ru-RU"/>
          </a:p>
        </p:txBody>
      </p:sp>
      <p:sp>
        <p:nvSpPr>
          <p:cNvPr id="12"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pPr>
              <a:defRPr/>
            </a:pPr>
            <a:endParaRPr lang="ru-RU">
              <a:solidFill>
                <a:srgbClr val="7FD13B">
                  <a:tint val="20000"/>
                </a:srgbClr>
              </a:solidFill>
            </a:endParaRPr>
          </a:p>
        </p:txBody>
      </p:sp>
      <p:sp>
        <p:nvSpPr>
          <p:cNvPr id="13" name="Номер слайда 26"/>
          <p:cNvSpPr>
            <a:spLocks noGrp="1"/>
          </p:cNvSpPr>
          <p:nvPr>
            <p:ph type="sldNum" sz="quarter" idx="12"/>
          </p:nvPr>
        </p:nvSpPr>
        <p:spPr/>
        <p:txBody>
          <a:bodyPr/>
          <a:lstStyle>
            <a:lvl1pPr>
              <a:defRPr>
                <a:solidFill>
                  <a:srgbClr val="FFFFFF"/>
                </a:solidFill>
              </a:defRPr>
            </a:lvl1pPr>
          </a:lstStyle>
          <a:p>
            <a:pPr>
              <a:defRPr/>
            </a:pPr>
            <a:fld id="{CCE7F073-1C0B-4775-9D1B-FCE19F7A3820}" type="slidenum">
              <a:rPr lang="ru-RU" altLang="ru-RU"/>
              <a:pPr>
                <a:defRPr/>
              </a:pPr>
              <a:t>‹#›</a:t>
            </a:fld>
            <a:endParaRPr lang="ru-RU" altLang="ru-RU"/>
          </a:p>
        </p:txBody>
      </p:sp>
    </p:spTree>
    <p:extLst>
      <p:ext uri="{BB962C8B-B14F-4D97-AF65-F5344CB8AC3E}">
        <p14:creationId xmlns:p14="http://schemas.microsoft.com/office/powerpoint/2010/main" val="15157097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Заголовок 6"/>
          <p:cNvSpPr>
            <a:spLocks noGrp="1"/>
          </p:cNvSpPr>
          <p:nvPr>
            <p:ph type="title"/>
          </p:nvPr>
        </p:nvSpPr>
        <p:spPr/>
        <p:txBody>
          <a:bodyPr rtlCol="0"/>
          <a:lstStyle>
            <a:extLst/>
          </a:lstStyle>
          <a:p>
            <a:r>
              <a:rPr lang="ru-RU" smtClean="0"/>
              <a:t>Образец заголовка</a:t>
            </a:r>
            <a:endParaRPr lang="en-US"/>
          </a:p>
        </p:txBody>
      </p:sp>
      <p:sp>
        <p:nvSpPr>
          <p:cNvPr id="4"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6" name="Номер слайда 17"/>
          <p:cNvSpPr>
            <a:spLocks noGrp="1"/>
          </p:cNvSpPr>
          <p:nvPr>
            <p:ph type="sldNum" sz="quarter" idx="12"/>
          </p:nvPr>
        </p:nvSpPr>
        <p:spPr/>
        <p:txBody>
          <a:bodyPr/>
          <a:lstStyle>
            <a:lvl1pPr>
              <a:defRPr/>
            </a:lvl1pPr>
          </a:lstStyle>
          <a:p>
            <a:pPr>
              <a:defRPr/>
            </a:pPr>
            <a:fld id="{C1A9F5CC-375A-4ED9-9701-87E860EDCA7A}"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186122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Нашивка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sz="1800">
              <a:solidFill>
                <a:prstClr val="white"/>
              </a:solidFill>
            </a:endParaRPr>
          </a:p>
        </p:txBody>
      </p:sp>
      <p:sp>
        <p:nvSpPr>
          <p:cNvPr id="5" name="Нашивка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sz="1800">
              <a:solidFill>
                <a:prstClr val="white"/>
              </a:solidFill>
            </a:endParaRPr>
          </a:p>
        </p:txBody>
      </p:sp>
      <p:sp>
        <p:nvSpPr>
          <p:cNvPr id="2" name="Заголовок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3" name="Текст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6" name="Дата 3"/>
          <p:cNvSpPr>
            <a:spLocks noGrp="1"/>
          </p:cNvSpPr>
          <p:nvPr>
            <p:ph type="dt" sz="half" idx="10"/>
          </p:nvPr>
        </p:nvSpPr>
        <p:spPr/>
        <p:txBody>
          <a:bodyPr/>
          <a:lstStyle>
            <a:lvl1pPr>
              <a:defRPr/>
            </a:lvl1pPr>
            <a:extLst/>
          </a:lstStyle>
          <a:p>
            <a:pPr>
              <a:defRPr/>
            </a:pPr>
            <a:endParaRPr lang="ru-RU">
              <a:solidFill>
                <a:prstClr val="white"/>
              </a:solidFill>
            </a:endParaRPr>
          </a:p>
        </p:txBody>
      </p:sp>
      <p:sp>
        <p:nvSpPr>
          <p:cNvPr id="7" name="Нижний колонтитул 4"/>
          <p:cNvSpPr>
            <a:spLocks noGrp="1"/>
          </p:cNvSpPr>
          <p:nvPr>
            <p:ph type="ftr" sz="quarter" idx="11"/>
          </p:nvPr>
        </p:nvSpPr>
        <p:spPr/>
        <p:txBody>
          <a:bodyPr/>
          <a:lstStyle>
            <a:lvl1pPr>
              <a:defRPr/>
            </a:lvl1pPr>
            <a:extLst/>
          </a:lstStyle>
          <a:p>
            <a:pPr>
              <a:defRPr/>
            </a:pPr>
            <a:endParaRPr lang="ru-RU">
              <a:solidFill>
                <a:prstClr val="white"/>
              </a:solidFill>
            </a:endParaRPr>
          </a:p>
        </p:txBody>
      </p:sp>
      <p:sp>
        <p:nvSpPr>
          <p:cNvPr id="8" name="Номер слайда 5"/>
          <p:cNvSpPr>
            <a:spLocks noGrp="1"/>
          </p:cNvSpPr>
          <p:nvPr>
            <p:ph type="sldNum" sz="quarter" idx="12"/>
          </p:nvPr>
        </p:nvSpPr>
        <p:spPr/>
        <p:txBody>
          <a:bodyPr/>
          <a:lstStyle>
            <a:lvl1pPr>
              <a:defRPr/>
            </a:lvl1pPr>
          </a:lstStyle>
          <a:p>
            <a:pPr>
              <a:defRPr/>
            </a:pPr>
            <a:fld id="{41B69C70-E00B-4994-986A-91FD593A1F09}"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850707453"/>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Два объекта">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Заголовок 7"/>
          <p:cNvSpPr>
            <a:spLocks noGrp="1"/>
          </p:cNvSpPr>
          <p:nvPr>
            <p:ph type="title"/>
          </p:nvPr>
        </p:nvSpPr>
        <p:spPr/>
        <p:txBody>
          <a:bodyPr rtlCol="0"/>
          <a:lstStyle>
            <a:extLst/>
          </a:lstStyle>
          <a:p>
            <a:r>
              <a:rPr lang="ru-RU" smtClean="0"/>
              <a:t>Образец заголовка</a:t>
            </a:r>
            <a:endParaRPr lang="en-US"/>
          </a:p>
        </p:txBody>
      </p:sp>
      <p:sp>
        <p:nvSpPr>
          <p:cNvPr id="5" name="Дата 4"/>
          <p:cNvSpPr>
            <a:spLocks noGrp="1"/>
          </p:cNvSpPr>
          <p:nvPr>
            <p:ph type="dt" sz="half" idx="10"/>
          </p:nvPr>
        </p:nvSpPr>
        <p:spPr/>
        <p:txBody>
          <a:bodyPr/>
          <a:lstStyle>
            <a:lvl1pPr>
              <a:defRPr/>
            </a:lvl1pPr>
            <a:extLst/>
          </a:lstStyle>
          <a:p>
            <a:pPr>
              <a:defRPr/>
            </a:pPr>
            <a:endParaRPr lang="ru-RU">
              <a:solidFill>
                <a:prstClr val="white"/>
              </a:solidFill>
            </a:endParaRPr>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solidFill>
                <a:prstClr val="white"/>
              </a:solidFill>
            </a:endParaRPr>
          </a:p>
        </p:txBody>
      </p:sp>
      <p:sp>
        <p:nvSpPr>
          <p:cNvPr id="7" name="Номер слайда 6"/>
          <p:cNvSpPr>
            <a:spLocks noGrp="1"/>
          </p:cNvSpPr>
          <p:nvPr>
            <p:ph type="sldNum" sz="quarter" idx="12"/>
          </p:nvPr>
        </p:nvSpPr>
        <p:spPr/>
        <p:txBody>
          <a:bodyPr/>
          <a:lstStyle>
            <a:lvl1pPr>
              <a:defRPr/>
            </a:lvl1pPr>
          </a:lstStyle>
          <a:p>
            <a:pPr>
              <a:defRPr/>
            </a:pPr>
            <a:fld id="{D9D652E9-032A-4D4E-B984-3735ADC88E5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801578146"/>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lstStyle>
            <a:lvl1pPr>
              <a:defRPr/>
            </a:lvl1pPr>
            <a:extLst/>
          </a:lstStyle>
          <a:p>
            <a:r>
              <a:rPr lang="ru-RU" smtClean="0"/>
              <a:t>Образец заголовка</a:t>
            </a:r>
            <a:endParaRPr lang="en-US"/>
          </a:p>
        </p:txBody>
      </p:sp>
      <p:sp>
        <p:nvSpPr>
          <p:cNvPr id="3" name="Текст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endParaRPr lang="ru-RU">
              <a:solidFill>
                <a:prstClr val="black"/>
              </a:solidFill>
            </a:endParaRPr>
          </a:p>
        </p:txBody>
      </p:sp>
      <p:sp>
        <p:nvSpPr>
          <p:cNvPr id="8" name="Нижний колонтитул 7"/>
          <p:cNvSpPr>
            <a:spLocks noGrp="1"/>
          </p:cNvSpPr>
          <p:nvPr>
            <p:ph type="ftr" sz="quarter" idx="11"/>
          </p:nvPr>
        </p:nvSpPr>
        <p:spPr/>
        <p:txBody>
          <a:bodyPr/>
          <a:lstStyle>
            <a:lvl1pPr>
              <a:defRPr/>
            </a:lvl1pPr>
            <a:extLst/>
          </a:lstStyle>
          <a:p>
            <a:pPr>
              <a:defRPr/>
            </a:pPr>
            <a:endParaRPr lang="ru-RU">
              <a:solidFill>
                <a:prstClr val="black"/>
              </a:solidFill>
            </a:endParaRPr>
          </a:p>
        </p:txBody>
      </p:sp>
      <p:sp>
        <p:nvSpPr>
          <p:cNvPr id="9" name="Номер слайда 8"/>
          <p:cNvSpPr>
            <a:spLocks noGrp="1"/>
          </p:cNvSpPr>
          <p:nvPr>
            <p:ph type="sldNum" sz="quarter" idx="12"/>
          </p:nvPr>
        </p:nvSpPr>
        <p:spPr/>
        <p:txBody>
          <a:bodyPr/>
          <a:lstStyle>
            <a:lvl1pPr>
              <a:defRPr/>
            </a:lvl1pPr>
          </a:lstStyle>
          <a:p>
            <a:pPr>
              <a:defRPr/>
            </a:pPr>
            <a:fld id="{587635E8-1A47-4C55-B61D-B65C1058703A}"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2955711611"/>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rtlCol="0"/>
          <a:lstStyle>
            <a:extLst/>
          </a:lstStyle>
          <a:p>
            <a:r>
              <a:rPr lang="ru-RU" smtClean="0"/>
              <a:t>Образец заголовка</a:t>
            </a:r>
            <a:endParaRPr lang="en-US"/>
          </a:p>
        </p:txBody>
      </p:sp>
      <p:sp>
        <p:nvSpPr>
          <p:cNvPr id="3" name="Дата 2"/>
          <p:cNvSpPr>
            <a:spLocks noGrp="1"/>
          </p:cNvSpPr>
          <p:nvPr>
            <p:ph type="dt" sz="half" idx="10"/>
          </p:nvPr>
        </p:nvSpPr>
        <p:spPr/>
        <p:txBody>
          <a:bodyPr/>
          <a:lstStyle>
            <a:lvl1pPr>
              <a:defRPr/>
            </a:lvl1pPr>
            <a:extLst/>
          </a:lstStyle>
          <a:p>
            <a:pPr>
              <a:defRPr/>
            </a:pPr>
            <a:endParaRPr lang="ru-RU">
              <a:solidFill>
                <a:prstClr val="white"/>
              </a:solidFill>
            </a:endParaRPr>
          </a:p>
        </p:txBody>
      </p:sp>
      <p:sp>
        <p:nvSpPr>
          <p:cNvPr id="4" name="Нижний колонтитул 3"/>
          <p:cNvSpPr>
            <a:spLocks noGrp="1"/>
          </p:cNvSpPr>
          <p:nvPr>
            <p:ph type="ftr" sz="quarter" idx="11"/>
          </p:nvPr>
        </p:nvSpPr>
        <p:spPr/>
        <p:txBody>
          <a:bodyPr/>
          <a:lstStyle>
            <a:lvl1pPr>
              <a:defRPr/>
            </a:lvl1pPr>
            <a:extLst/>
          </a:lstStyle>
          <a:p>
            <a:pPr>
              <a:defRPr/>
            </a:pPr>
            <a:endParaRPr lang="ru-RU">
              <a:solidFill>
                <a:prstClr val="white"/>
              </a:solidFill>
            </a:endParaRPr>
          </a:p>
        </p:txBody>
      </p:sp>
      <p:sp>
        <p:nvSpPr>
          <p:cNvPr id="5" name="Номер слайда 4"/>
          <p:cNvSpPr>
            <a:spLocks noGrp="1"/>
          </p:cNvSpPr>
          <p:nvPr>
            <p:ph type="sldNum" sz="quarter" idx="12"/>
          </p:nvPr>
        </p:nvSpPr>
        <p:spPr/>
        <p:txBody>
          <a:bodyPr/>
          <a:lstStyle>
            <a:lvl1pPr>
              <a:defRPr/>
            </a:lvl1pPr>
          </a:lstStyle>
          <a:p>
            <a:pPr>
              <a:defRPr/>
            </a:pPr>
            <a:fld id="{8D44CD00-FD14-448D-8D42-57F05E452219}"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19214112"/>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4" name="Номер слайда 17"/>
          <p:cNvSpPr>
            <a:spLocks noGrp="1"/>
          </p:cNvSpPr>
          <p:nvPr>
            <p:ph type="sldNum" sz="quarter" idx="12"/>
          </p:nvPr>
        </p:nvSpPr>
        <p:spPr/>
        <p:txBody>
          <a:bodyPr/>
          <a:lstStyle>
            <a:lvl1pPr>
              <a:defRPr/>
            </a:lvl1pPr>
          </a:lstStyle>
          <a:p>
            <a:pPr>
              <a:defRPr/>
            </a:pPr>
            <a:fld id="{26CF364D-7665-4130-82A9-2ACE6CBABD6B}"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2135113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ru-RU" smtClean="0"/>
              <a:t>Образец заголовка</a:t>
            </a:r>
            <a:endParaRPr lang="en-US"/>
          </a:p>
        </p:txBody>
      </p:sp>
      <p:sp>
        <p:nvSpPr>
          <p:cNvPr id="3" name="Текст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Содержимое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endParaRPr lang="ru-RU">
              <a:solidFill>
                <a:prstClr val="black"/>
              </a:solidFill>
            </a:endParaRPr>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solidFill>
                <a:prstClr val="black"/>
              </a:solidFill>
            </a:endParaRPr>
          </a:p>
        </p:txBody>
      </p:sp>
      <p:sp>
        <p:nvSpPr>
          <p:cNvPr id="7" name="Номер слайда 6"/>
          <p:cNvSpPr>
            <a:spLocks noGrp="1"/>
          </p:cNvSpPr>
          <p:nvPr>
            <p:ph type="sldNum" sz="quarter" idx="12"/>
          </p:nvPr>
        </p:nvSpPr>
        <p:spPr/>
        <p:txBody>
          <a:bodyPr/>
          <a:lstStyle>
            <a:lvl1pPr>
              <a:defRPr/>
            </a:lvl1pPr>
          </a:lstStyle>
          <a:p>
            <a:pPr>
              <a:defRPr/>
            </a:pPr>
            <a:fld id="{22D4F501-F00C-4C53-9DCE-B7D68EFD0593}"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327488542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endParaRPr lang="ru-RU">
              <a:solidFill>
                <a:srgbClr val="04617B">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04617B">
                  <a:shade val="90000"/>
                </a:srgbClr>
              </a:solidFill>
            </a:endParaRPr>
          </a:p>
        </p:txBody>
      </p:sp>
      <p:sp>
        <p:nvSpPr>
          <p:cNvPr id="4" name="Номер слайда 17"/>
          <p:cNvSpPr>
            <a:spLocks noGrp="1"/>
          </p:cNvSpPr>
          <p:nvPr>
            <p:ph type="sldNum" sz="quarter" idx="12"/>
          </p:nvPr>
        </p:nvSpPr>
        <p:spPr/>
        <p:txBody>
          <a:bodyPr/>
          <a:lstStyle>
            <a:lvl1pPr>
              <a:defRPr/>
            </a:lvl1pPr>
          </a:lstStyle>
          <a:p>
            <a:fld id="{9B39D069-AA12-4FFD-915A-C1717B176EAA}" type="slidenum">
              <a:rPr lang="ru-RU" altLang="ru-RU"/>
              <a:pPr/>
              <a:t>‹#›</a:t>
            </a:fld>
            <a:endParaRPr lang="ru-RU" altLang="ru-RU"/>
          </a:p>
        </p:txBody>
      </p:sp>
    </p:spTree>
    <p:extLst>
      <p:ext uri="{BB962C8B-B14F-4D97-AF65-F5344CB8AC3E}">
        <p14:creationId xmlns:p14="http://schemas.microsoft.com/office/powerpoint/2010/main" val="916880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Полилиния 4"/>
          <p:cNvSpPr>
            <a:spLocks/>
          </p:cNvSpPr>
          <p:nvPr/>
        </p:nvSpPr>
        <p:spPr bwMode="auto">
          <a:xfrm>
            <a:off x="954617" y="5002214"/>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sz="1800">
              <a:solidFill>
                <a:prstClr val="white"/>
              </a:solidFill>
              <a:latin typeface="Arial" charset="0"/>
            </a:endParaRPr>
          </a:p>
        </p:txBody>
      </p:sp>
      <p:sp>
        <p:nvSpPr>
          <p:cNvPr id="6" name="Полилиния 15"/>
          <p:cNvSpPr>
            <a:spLocks/>
          </p:cNvSpPr>
          <p:nvPr/>
        </p:nvSpPr>
        <p:spPr bwMode="auto">
          <a:xfrm>
            <a:off x="-71966" y="5784850"/>
            <a:ext cx="5069417" cy="838200"/>
          </a:xfrm>
          <a:custGeom>
            <a:avLst/>
            <a:gdLst>
              <a:gd name="T0" fmla="*/ 0 w 5760"/>
              <a:gd name="T1" fmla="*/ 0 h 528"/>
              <a:gd name="T2" fmla="*/ 3802063 w 5760"/>
              <a:gd name="T3" fmla="*/ 0 h 528"/>
              <a:gd name="T4" fmla="*/ 3802063 w 5760"/>
              <a:gd name="T5" fmla="*/ 838200 h 528"/>
              <a:gd name="T6" fmla="*/ 31684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ru-RU" sz="1800">
              <a:solidFill>
                <a:prstClr val="white"/>
              </a:solidFill>
              <a:latin typeface="Arial" panose="020B0604020202020204" pitchFamily="34" charset="0"/>
            </a:endParaRPr>
          </a:p>
        </p:txBody>
      </p:sp>
      <p:sp>
        <p:nvSpPr>
          <p:cNvPr id="7" name="Прямоугольный треугольник 6"/>
          <p:cNvSpPr>
            <a:spLocks/>
          </p:cNvSpPr>
          <p:nvPr/>
        </p:nvSpPr>
        <p:spPr bwMode="auto">
          <a:xfrm>
            <a:off x="-8056" y="5791253"/>
            <a:ext cx="4536419"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800">
              <a:solidFill>
                <a:prstClr val="white"/>
              </a:solidFill>
            </a:endParaRPr>
          </a:p>
        </p:txBody>
      </p:sp>
      <p:cxnSp>
        <p:nvCxnSpPr>
          <p:cNvPr id="8" name="Прямая соединительная линия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Нашивка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sz="1800">
              <a:solidFill>
                <a:prstClr val="white"/>
              </a:solidFill>
            </a:endParaRPr>
          </a:p>
        </p:txBody>
      </p:sp>
      <p:sp>
        <p:nvSpPr>
          <p:cNvPr id="10" name="Нашивка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sz="1800">
              <a:solidFill>
                <a:prstClr val="white"/>
              </a:solidFill>
            </a:endParaRPr>
          </a:p>
        </p:txBody>
      </p:sp>
      <p:sp>
        <p:nvSpPr>
          <p:cNvPr id="4" name="Текст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ru-RU" smtClean="0"/>
              <a:t>Образец текста</a:t>
            </a:r>
          </a:p>
        </p:txBody>
      </p:sp>
      <p:sp>
        <p:nvSpPr>
          <p:cNvPr id="3" name="Рисунок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ru-RU" noProof="0" smtClean="0"/>
              <a:t>Вставка рисунка</a:t>
            </a:r>
            <a:endParaRPr lang="en-US" noProof="0" dirty="0"/>
          </a:p>
        </p:txBody>
      </p:sp>
      <p:sp>
        <p:nvSpPr>
          <p:cNvPr id="2" name="Заголовок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ru-RU" smtClean="0"/>
              <a:t>Образец заголовка</a:t>
            </a:r>
            <a:endParaRPr lang="en-US"/>
          </a:p>
        </p:txBody>
      </p:sp>
      <p:sp>
        <p:nvSpPr>
          <p:cNvPr id="11" name="Дата 4"/>
          <p:cNvSpPr>
            <a:spLocks noGrp="1"/>
          </p:cNvSpPr>
          <p:nvPr>
            <p:ph type="dt" sz="half" idx="10"/>
          </p:nvPr>
        </p:nvSpPr>
        <p:spPr/>
        <p:txBody>
          <a:bodyPr/>
          <a:lstStyle>
            <a:lvl1pPr>
              <a:defRPr>
                <a:solidFill>
                  <a:schemeClr val="tx1"/>
                </a:solidFill>
              </a:defRPr>
            </a:lvl1pPr>
            <a:extLst/>
          </a:lstStyle>
          <a:p>
            <a:pPr>
              <a:defRPr/>
            </a:pPr>
            <a:endParaRPr lang="ru-RU">
              <a:solidFill>
                <a:prstClr val="white"/>
              </a:solidFill>
            </a:endParaRPr>
          </a:p>
        </p:txBody>
      </p:sp>
      <p:sp>
        <p:nvSpPr>
          <p:cNvPr id="12" name="Нижний колонтитул 5"/>
          <p:cNvSpPr>
            <a:spLocks noGrp="1"/>
          </p:cNvSpPr>
          <p:nvPr>
            <p:ph type="ftr" sz="quarter" idx="11"/>
          </p:nvPr>
        </p:nvSpPr>
        <p:spPr/>
        <p:txBody>
          <a:bodyPr/>
          <a:lstStyle>
            <a:lvl1pPr>
              <a:defRPr>
                <a:solidFill>
                  <a:schemeClr val="tx1"/>
                </a:solidFill>
              </a:defRPr>
            </a:lvl1pPr>
            <a:extLst/>
          </a:lstStyle>
          <a:p>
            <a:pPr>
              <a:defRPr/>
            </a:pPr>
            <a:endParaRPr lang="ru-RU">
              <a:solidFill>
                <a:prstClr val="white"/>
              </a:solidFill>
            </a:endParaRPr>
          </a:p>
        </p:txBody>
      </p:sp>
      <p:sp>
        <p:nvSpPr>
          <p:cNvPr id="13" name="Номер слайда 6"/>
          <p:cNvSpPr>
            <a:spLocks noGrp="1"/>
          </p:cNvSpPr>
          <p:nvPr>
            <p:ph type="sldNum" sz="quarter" idx="12"/>
          </p:nvPr>
        </p:nvSpPr>
        <p:spPr/>
        <p:txBody>
          <a:bodyPr/>
          <a:lstStyle>
            <a:lvl1pPr>
              <a:defRPr/>
            </a:lvl1pPr>
          </a:lstStyle>
          <a:p>
            <a:pPr>
              <a:defRPr/>
            </a:pPr>
            <a:fld id="{F7D80E01-3A2C-4031-946F-7EB860F34FD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021136514"/>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609600" y="1481330"/>
            <a:ext cx="10972800" cy="4386071"/>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6" name="Номер слайда 17"/>
          <p:cNvSpPr>
            <a:spLocks noGrp="1"/>
          </p:cNvSpPr>
          <p:nvPr>
            <p:ph type="sldNum" sz="quarter" idx="12"/>
          </p:nvPr>
        </p:nvSpPr>
        <p:spPr/>
        <p:txBody>
          <a:bodyPr/>
          <a:lstStyle>
            <a:lvl1pPr>
              <a:defRPr/>
            </a:lvl1pPr>
          </a:lstStyle>
          <a:p>
            <a:pPr>
              <a:defRPr/>
            </a:pPr>
            <a:fld id="{69FD7843-E7A5-40B5-ACB9-D5B19B2BF8FB}"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36818616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25351" y="274641"/>
            <a:ext cx="2369960" cy="5592761"/>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609600" y="274641"/>
            <a:ext cx="8432800" cy="5592760"/>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6" name="Номер слайда 17"/>
          <p:cNvSpPr>
            <a:spLocks noGrp="1"/>
          </p:cNvSpPr>
          <p:nvPr>
            <p:ph type="sldNum" sz="quarter" idx="12"/>
          </p:nvPr>
        </p:nvSpPr>
        <p:spPr/>
        <p:txBody>
          <a:bodyPr/>
          <a:lstStyle>
            <a:lvl1pPr>
              <a:defRPr/>
            </a:lvl1pPr>
          </a:lstStyle>
          <a:p>
            <a:pPr>
              <a:defRPr/>
            </a:pPr>
            <a:fld id="{74AF4B5A-ABFD-44C8-8EF0-A6FF572F7CB8}"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17333850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09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6197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9" name="Номер слайда 17"/>
          <p:cNvSpPr>
            <a:spLocks noGrp="1"/>
          </p:cNvSpPr>
          <p:nvPr>
            <p:ph type="sldNum" sz="quarter" idx="12"/>
          </p:nvPr>
        </p:nvSpPr>
        <p:spPr/>
        <p:txBody>
          <a:bodyPr/>
          <a:lstStyle>
            <a:lvl1pPr>
              <a:defRPr/>
            </a:lvl1pPr>
          </a:lstStyle>
          <a:p>
            <a:pPr>
              <a:defRPr/>
            </a:pPr>
            <a:fld id="{56C9EC86-870C-407C-8259-291525B620C9}"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2830157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_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609600" y="1481138"/>
            <a:ext cx="5384800" cy="45259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481138"/>
            <a:ext cx="5384800" cy="45259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7" name="Номер слайда 17"/>
          <p:cNvSpPr>
            <a:spLocks noGrp="1"/>
          </p:cNvSpPr>
          <p:nvPr>
            <p:ph type="sldNum" sz="quarter" idx="12"/>
          </p:nvPr>
        </p:nvSpPr>
        <p:spPr/>
        <p:txBody>
          <a:bodyPr/>
          <a:lstStyle>
            <a:lvl1pPr>
              <a:defRPr/>
            </a:lvl1pPr>
          </a:lstStyle>
          <a:p>
            <a:pPr>
              <a:defRPr/>
            </a:pPr>
            <a:fld id="{1E7C8BE6-5E34-434B-975E-8E7AC4CE9BA2}"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1851710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ый треугольник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800">
              <a:solidFill>
                <a:prstClr val="white"/>
              </a:solidFill>
            </a:endParaRPr>
          </a:p>
        </p:txBody>
      </p:sp>
      <p:grpSp>
        <p:nvGrpSpPr>
          <p:cNvPr id="5" name="Группа 15"/>
          <p:cNvGrpSpPr>
            <a:grpSpLocks/>
          </p:cNvGrpSpPr>
          <p:nvPr/>
        </p:nvGrpSpPr>
        <p:grpSpPr bwMode="auto">
          <a:xfrm>
            <a:off x="-4233" y="4953000"/>
            <a:ext cx="12196233" cy="1911350"/>
            <a:chOff x="-3765" y="4832896"/>
            <a:chExt cx="9147765" cy="2032192"/>
          </a:xfrm>
        </p:grpSpPr>
        <p:sp>
          <p:nvSpPr>
            <p:cNvPr id="6" name="Полилиния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sz="1800">
                <a:solidFill>
                  <a:prstClr val="black"/>
                </a:solidFill>
                <a:latin typeface="Arial" charset="0"/>
              </a:endParaRPr>
            </a:p>
          </p:txBody>
        </p:sp>
        <p:sp>
          <p:nvSpPr>
            <p:cNvPr id="7" name="Полилиния 18"/>
            <p:cNvSpPr>
              <a:spLocks/>
            </p:cNvSpPr>
            <p:nvPr/>
          </p:nvSpPr>
          <p:spPr bwMode="auto">
            <a:xfrm>
              <a:off x="35926" y="5135025"/>
              <a:ext cx="9108074" cy="838869"/>
            </a:xfrm>
            <a:custGeom>
              <a:avLst/>
              <a:gdLst>
                <a:gd name="T0" fmla="*/ 0 w 5760"/>
                <a:gd name="T1" fmla="*/ 0 h 528"/>
                <a:gd name="T2" fmla="*/ 9108074 w 5760"/>
                <a:gd name="T3" fmla="*/ 0 h 528"/>
                <a:gd name="T4" fmla="*/ 9108074 w 5760"/>
                <a:gd name="T5" fmla="*/ 838869 h 528"/>
                <a:gd name="T6" fmla="*/ 75901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ru-RU" sz="1800">
                <a:solidFill>
                  <a:prstClr val="black"/>
                </a:solidFill>
                <a:latin typeface="Arial" panose="020B0604020202020204" pitchFamily="34" charset="0"/>
              </a:endParaRPr>
            </a:p>
          </p:txBody>
        </p:sp>
        <p:sp>
          <p:nvSpPr>
            <p:cNvPr id="8" name="Полилиния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800">
                <a:solidFill>
                  <a:prstClr val="white"/>
                </a:solidFill>
              </a:endParaRPr>
            </a:p>
          </p:txBody>
        </p:sp>
        <p:cxnSp>
          <p:nvCxnSpPr>
            <p:cNvPr id="10" name="Прямая соединительная линия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Заголовок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17" name="Подзаголовок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11" name="Дата 29"/>
          <p:cNvSpPr>
            <a:spLocks noGrp="1"/>
          </p:cNvSpPr>
          <p:nvPr>
            <p:ph type="dt" sz="half" idx="10"/>
          </p:nvPr>
        </p:nvSpPr>
        <p:spPr/>
        <p:txBody>
          <a:bodyPr/>
          <a:lstStyle>
            <a:lvl1pPr>
              <a:defRPr>
                <a:solidFill>
                  <a:srgbClr val="FFFFFF"/>
                </a:solidFill>
              </a:defRPr>
            </a:lvl1pPr>
            <a:extLst/>
          </a:lstStyle>
          <a:p>
            <a:pPr>
              <a:defRPr/>
            </a:pPr>
            <a:endParaRPr lang="ru-RU"/>
          </a:p>
        </p:txBody>
      </p:sp>
      <p:sp>
        <p:nvSpPr>
          <p:cNvPr id="12"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pPr>
              <a:defRPr/>
            </a:pPr>
            <a:endParaRPr lang="ru-RU">
              <a:solidFill>
                <a:srgbClr val="7FD13B">
                  <a:tint val="20000"/>
                </a:srgbClr>
              </a:solidFill>
            </a:endParaRPr>
          </a:p>
        </p:txBody>
      </p:sp>
      <p:sp>
        <p:nvSpPr>
          <p:cNvPr id="13" name="Номер слайда 26"/>
          <p:cNvSpPr>
            <a:spLocks noGrp="1"/>
          </p:cNvSpPr>
          <p:nvPr>
            <p:ph type="sldNum" sz="quarter" idx="12"/>
          </p:nvPr>
        </p:nvSpPr>
        <p:spPr/>
        <p:txBody>
          <a:bodyPr/>
          <a:lstStyle>
            <a:lvl1pPr>
              <a:defRPr>
                <a:solidFill>
                  <a:srgbClr val="FFFFFF"/>
                </a:solidFill>
              </a:defRPr>
            </a:lvl1pPr>
          </a:lstStyle>
          <a:p>
            <a:pPr>
              <a:defRPr/>
            </a:pPr>
            <a:fld id="{CCE7F073-1C0B-4775-9D1B-FCE19F7A3820}" type="slidenum">
              <a:rPr lang="ru-RU" altLang="ru-RU"/>
              <a:pPr>
                <a:defRPr/>
              </a:pPr>
              <a:t>‹#›</a:t>
            </a:fld>
            <a:endParaRPr lang="ru-RU" altLang="ru-RU"/>
          </a:p>
        </p:txBody>
      </p:sp>
    </p:spTree>
    <p:extLst>
      <p:ext uri="{BB962C8B-B14F-4D97-AF65-F5344CB8AC3E}">
        <p14:creationId xmlns:p14="http://schemas.microsoft.com/office/powerpoint/2010/main" val="31237573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Заголовок 6"/>
          <p:cNvSpPr>
            <a:spLocks noGrp="1"/>
          </p:cNvSpPr>
          <p:nvPr>
            <p:ph type="title"/>
          </p:nvPr>
        </p:nvSpPr>
        <p:spPr/>
        <p:txBody>
          <a:bodyPr rtlCol="0"/>
          <a:lstStyle>
            <a:extLst/>
          </a:lstStyle>
          <a:p>
            <a:r>
              <a:rPr lang="ru-RU" smtClean="0"/>
              <a:t>Образец заголовка</a:t>
            </a:r>
            <a:endParaRPr lang="en-US"/>
          </a:p>
        </p:txBody>
      </p:sp>
      <p:sp>
        <p:nvSpPr>
          <p:cNvPr id="4"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6" name="Номер слайда 17"/>
          <p:cNvSpPr>
            <a:spLocks noGrp="1"/>
          </p:cNvSpPr>
          <p:nvPr>
            <p:ph type="sldNum" sz="quarter" idx="12"/>
          </p:nvPr>
        </p:nvSpPr>
        <p:spPr/>
        <p:txBody>
          <a:bodyPr/>
          <a:lstStyle>
            <a:lvl1pPr>
              <a:defRPr/>
            </a:lvl1pPr>
          </a:lstStyle>
          <a:p>
            <a:pPr>
              <a:defRPr/>
            </a:pPr>
            <a:fld id="{C1A9F5CC-375A-4ED9-9701-87E860EDCA7A}"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24481486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Нашивка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sz="1800">
              <a:solidFill>
                <a:prstClr val="white"/>
              </a:solidFill>
            </a:endParaRPr>
          </a:p>
        </p:txBody>
      </p:sp>
      <p:sp>
        <p:nvSpPr>
          <p:cNvPr id="5" name="Нашивка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sz="1800">
              <a:solidFill>
                <a:prstClr val="white"/>
              </a:solidFill>
            </a:endParaRPr>
          </a:p>
        </p:txBody>
      </p:sp>
      <p:sp>
        <p:nvSpPr>
          <p:cNvPr id="2" name="Заголовок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3" name="Текст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6" name="Дата 3"/>
          <p:cNvSpPr>
            <a:spLocks noGrp="1"/>
          </p:cNvSpPr>
          <p:nvPr>
            <p:ph type="dt" sz="half" idx="10"/>
          </p:nvPr>
        </p:nvSpPr>
        <p:spPr/>
        <p:txBody>
          <a:bodyPr/>
          <a:lstStyle>
            <a:lvl1pPr>
              <a:defRPr/>
            </a:lvl1pPr>
            <a:extLst/>
          </a:lstStyle>
          <a:p>
            <a:pPr>
              <a:defRPr/>
            </a:pPr>
            <a:endParaRPr lang="ru-RU">
              <a:solidFill>
                <a:prstClr val="white"/>
              </a:solidFill>
            </a:endParaRPr>
          </a:p>
        </p:txBody>
      </p:sp>
      <p:sp>
        <p:nvSpPr>
          <p:cNvPr id="7" name="Нижний колонтитул 4"/>
          <p:cNvSpPr>
            <a:spLocks noGrp="1"/>
          </p:cNvSpPr>
          <p:nvPr>
            <p:ph type="ftr" sz="quarter" idx="11"/>
          </p:nvPr>
        </p:nvSpPr>
        <p:spPr/>
        <p:txBody>
          <a:bodyPr/>
          <a:lstStyle>
            <a:lvl1pPr>
              <a:defRPr/>
            </a:lvl1pPr>
            <a:extLst/>
          </a:lstStyle>
          <a:p>
            <a:pPr>
              <a:defRPr/>
            </a:pPr>
            <a:endParaRPr lang="ru-RU">
              <a:solidFill>
                <a:prstClr val="white"/>
              </a:solidFill>
            </a:endParaRPr>
          </a:p>
        </p:txBody>
      </p:sp>
      <p:sp>
        <p:nvSpPr>
          <p:cNvPr id="8" name="Номер слайда 5"/>
          <p:cNvSpPr>
            <a:spLocks noGrp="1"/>
          </p:cNvSpPr>
          <p:nvPr>
            <p:ph type="sldNum" sz="quarter" idx="12"/>
          </p:nvPr>
        </p:nvSpPr>
        <p:spPr/>
        <p:txBody>
          <a:bodyPr/>
          <a:lstStyle>
            <a:lvl1pPr>
              <a:defRPr/>
            </a:lvl1pPr>
          </a:lstStyle>
          <a:p>
            <a:pPr>
              <a:defRPr/>
            </a:pPr>
            <a:fld id="{41B69C70-E00B-4994-986A-91FD593A1F09}"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409542799"/>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Два объекта">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Заголовок 7"/>
          <p:cNvSpPr>
            <a:spLocks noGrp="1"/>
          </p:cNvSpPr>
          <p:nvPr>
            <p:ph type="title"/>
          </p:nvPr>
        </p:nvSpPr>
        <p:spPr/>
        <p:txBody>
          <a:bodyPr rtlCol="0"/>
          <a:lstStyle>
            <a:extLst/>
          </a:lstStyle>
          <a:p>
            <a:r>
              <a:rPr lang="ru-RU" smtClean="0"/>
              <a:t>Образец заголовка</a:t>
            </a:r>
            <a:endParaRPr lang="en-US"/>
          </a:p>
        </p:txBody>
      </p:sp>
      <p:sp>
        <p:nvSpPr>
          <p:cNvPr id="5" name="Дата 4"/>
          <p:cNvSpPr>
            <a:spLocks noGrp="1"/>
          </p:cNvSpPr>
          <p:nvPr>
            <p:ph type="dt" sz="half" idx="10"/>
          </p:nvPr>
        </p:nvSpPr>
        <p:spPr/>
        <p:txBody>
          <a:bodyPr/>
          <a:lstStyle>
            <a:lvl1pPr>
              <a:defRPr/>
            </a:lvl1pPr>
            <a:extLst/>
          </a:lstStyle>
          <a:p>
            <a:pPr>
              <a:defRPr/>
            </a:pPr>
            <a:endParaRPr lang="ru-RU">
              <a:solidFill>
                <a:prstClr val="white"/>
              </a:solidFill>
            </a:endParaRPr>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solidFill>
                <a:prstClr val="white"/>
              </a:solidFill>
            </a:endParaRPr>
          </a:p>
        </p:txBody>
      </p:sp>
      <p:sp>
        <p:nvSpPr>
          <p:cNvPr id="7" name="Номер слайда 6"/>
          <p:cNvSpPr>
            <a:spLocks noGrp="1"/>
          </p:cNvSpPr>
          <p:nvPr>
            <p:ph type="sldNum" sz="quarter" idx="12"/>
          </p:nvPr>
        </p:nvSpPr>
        <p:spPr/>
        <p:txBody>
          <a:bodyPr/>
          <a:lstStyle>
            <a:lvl1pPr>
              <a:defRPr/>
            </a:lvl1pPr>
          </a:lstStyle>
          <a:p>
            <a:pPr>
              <a:defRPr/>
            </a:pPr>
            <a:fld id="{D9D652E9-032A-4D4E-B984-3735ADC88E5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172141581"/>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lstStyle>
            <a:lvl1pPr>
              <a:defRPr/>
            </a:lvl1pPr>
            <a:extLst/>
          </a:lstStyle>
          <a:p>
            <a:r>
              <a:rPr lang="ru-RU" smtClean="0"/>
              <a:t>Образец заголовка</a:t>
            </a:r>
            <a:endParaRPr lang="en-US"/>
          </a:p>
        </p:txBody>
      </p:sp>
      <p:sp>
        <p:nvSpPr>
          <p:cNvPr id="3" name="Текст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endParaRPr lang="ru-RU">
              <a:solidFill>
                <a:prstClr val="black"/>
              </a:solidFill>
            </a:endParaRPr>
          </a:p>
        </p:txBody>
      </p:sp>
      <p:sp>
        <p:nvSpPr>
          <p:cNvPr id="8" name="Нижний колонтитул 7"/>
          <p:cNvSpPr>
            <a:spLocks noGrp="1"/>
          </p:cNvSpPr>
          <p:nvPr>
            <p:ph type="ftr" sz="quarter" idx="11"/>
          </p:nvPr>
        </p:nvSpPr>
        <p:spPr/>
        <p:txBody>
          <a:bodyPr/>
          <a:lstStyle>
            <a:lvl1pPr>
              <a:defRPr/>
            </a:lvl1pPr>
            <a:extLst/>
          </a:lstStyle>
          <a:p>
            <a:pPr>
              <a:defRPr/>
            </a:pPr>
            <a:endParaRPr lang="ru-RU">
              <a:solidFill>
                <a:prstClr val="black"/>
              </a:solidFill>
            </a:endParaRPr>
          </a:p>
        </p:txBody>
      </p:sp>
      <p:sp>
        <p:nvSpPr>
          <p:cNvPr id="9" name="Номер слайда 8"/>
          <p:cNvSpPr>
            <a:spLocks noGrp="1"/>
          </p:cNvSpPr>
          <p:nvPr>
            <p:ph type="sldNum" sz="quarter" idx="12"/>
          </p:nvPr>
        </p:nvSpPr>
        <p:spPr/>
        <p:txBody>
          <a:bodyPr/>
          <a:lstStyle>
            <a:lvl1pPr>
              <a:defRPr/>
            </a:lvl1pPr>
          </a:lstStyle>
          <a:p>
            <a:pPr>
              <a:defRPr/>
            </a:pPr>
            <a:fld id="{587635E8-1A47-4C55-B61D-B65C1058703A}"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230637917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endParaRPr lang="ru-RU">
              <a:solidFill>
                <a:srgbClr val="04617B">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04617B">
                  <a:shade val="90000"/>
                </a:srgbClr>
              </a:solidFill>
            </a:endParaRPr>
          </a:p>
        </p:txBody>
      </p:sp>
      <p:sp>
        <p:nvSpPr>
          <p:cNvPr id="7" name="Номер слайда 17"/>
          <p:cNvSpPr>
            <a:spLocks noGrp="1"/>
          </p:cNvSpPr>
          <p:nvPr>
            <p:ph type="sldNum" sz="quarter" idx="12"/>
          </p:nvPr>
        </p:nvSpPr>
        <p:spPr/>
        <p:txBody>
          <a:bodyPr/>
          <a:lstStyle>
            <a:lvl1pPr>
              <a:defRPr/>
            </a:lvl1pPr>
          </a:lstStyle>
          <a:p>
            <a:fld id="{97810065-B4E3-44BC-8EA0-460F30B8A737}" type="slidenum">
              <a:rPr lang="ru-RU" altLang="ru-RU"/>
              <a:pPr/>
              <a:t>‹#›</a:t>
            </a:fld>
            <a:endParaRPr lang="ru-RU" altLang="ru-RU"/>
          </a:p>
        </p:txBody>
      </p:sp>
    </p:spTree>
    <p:extLst>
      <p:ext uri="{BB962C8B-B14F-4D97-AF65-F5344CB8AC3E}">
        <p14:creationId xmlns:p14="http://schemas.microsoft.com/office/powerpoint/2010/main" val="31246865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rtlCol="0"/>
          <a:lstStyle>
            <a:extLst/>
          </a:lstStyle>
          <a:p>
            <a:r>
              <a:rPr lang="ru-RU" smtClean="0"/>
              <a:t>Образец заголовка</a:t>
            </a:r>
            <a:endParaRPr lang="en-US"/>
          </a:p>
        </p:txBody>
      </p:sp>
      <p:sp>
        <p:nvSpPr>
          <p:cNvPr id="3" name="Дата 2"/>
          <p:cNvSpPr>
            <a:spLocks noGrp="1"/>
          </p:cNvSpPr>
          <p:nvPr>
            <p:ph type="dt" sz="half" idx="10"/>
          </p:nvPr>
        </p:nvSpPr>
        <p:spPr/>
        <p:txBody>
          <a:bodyPr/>
          <a:lstStyle>
            <a:lvl1pPr>
              <a:defRPr/>
            </a:lvl1pPr>
            <a:extLst/>
          </a:lstStyle>
          <a:p>
            <a:pPr>
              <a:defRPr/>
            </a:pPr>
            <a:endParaRPr lang="ru-RU">
              <a:solidFill>
                <a:prstClr val="white"/>
              </a:solidFill>
            </a:endParaRPr>
          </a:p>
        </p:txBody>
      </p:sp>
      <p:sp>
        <p:nvSpPr>
          <p:cNvPr id="4" name="Нижний колонтитул 3"/>
          <p:cNvSpPr>
            <a:spLocks noGrp="1"/>
          </p:cNvSpPr>
          <p:nvPr>
            <p:ph type="ftr" sz="quarter" idx="11"/>
          </p:nvPr>
        </p:nvSpPr>
        <p:spPr/>
        <p:txBody>
          <a:bodyPr/>
          <a:lstStyle>
            <a:lvl1pPr>
              <a:defRPr/>
            </a:lvl1pPr>
            <a:extLst/>
          </a:lstStyle>
          <a:p>
            <a:pPr>
              <a:defRPr/>
            </a:pPr>
            <a:endParaRPr lang="ru-RU">
              <a:solidFill>
                <a:prstClr val="white"/>
              </a:solidFill>
            </a:endParaRPr>
          </a:p>
        </p:txBody>
      </p:sp>
      <p:sp>
        <p:nvSpPr>
          <p:cNvPr id="5" name="Номер слайда 4"/>
          <p:cNvSpPr>
            <a:spLocks noGrp="1"/>
          </p:cNvSpPr>
          <p:nvPr>
            <p:ph type="sldNum" sz="quarter" idx="12"/>
          </p:nvPr>
        </p:nvSpPr>
        <p:spPr/>
        <p:txBody>
          <a:bodyPr/>
          <a:lstStyle>
            <a:lvl1pPr>
              <a:defRPr/>
            </a:lvl1pPr>
          </a:lstStyle>
          <a:p>
            <a:pPr>
              <a:defRPr/>
            </a:pPr>
            <a:fld id="{8D44CD00-FD14-448D-8D42-57F05E452219}"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160331154"/>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4" name="Номер слайда 17"/>
          <p:cNvSpPr>
            <a:spLocks noGrp="1"/>
          </p:cNvSpPr>
          <p:nvPr>
            <p:ph type="sldNum" sz="quarter" idx="12"/>
          </p:nvPr>
        </p:nvSpPr>
        <p:spPr/>
        <p:txBody>
          <a:bodyPr/>
          <a:lstStyle>
            <a:lvl1pPr>
              <a:defRPr/>
            </a:lvl1pPr>
          </a:lstStyle>
          <a:p>
            <a:pPr>
              <a:defRPr/>
            </a:pPr>
            <a:fld id="{26CF364D-7665-4130-82A9-2ACE6CBABD6B}"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35969546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ru-RU" smtClean="0"/>
              <a:t>Образец заголовка</a:t>
            </a:r>
            <a:endParaRPr lang="en-US"/>
          </a:p>
        </p:txBody>
      </p:sp>
      <p:sp>
        <p:nvSpPr>
          <p:cNvPr id="3" name="Текст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Содержимое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endParaRPr lang="ru-RU">
              <a:solidFill>
                <a:prstClr val="black"/>
              </a:solidFill>
            </a:endParaRPr>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solidFill>
                <a:prstClr val="black"/>
              </a:solidFill>
            </a:endParaRPr>
          </a:p>
        </p:txBody>
      </p:sp>
      <p:sp>
        <p:nvSpPr>
          <p:cNvPr id="7" name="Номер слайда 6"/>
          <p:cNvSpPr>
            <a:spLocks noGrp="1"/>
          </p:cNvSpPr>
          <p:nvPr>
            <p:ph type="sldNum" sz="quarter" idx="12"/>
          </p:nvPr>
        </p:nvSpPr>
        <p:spPr/>
        <p:txBody>
          <a:bodyPr/>
          <a:lstStyle>
            <a:lvl1pPr>
              <a:defRPr/>
            </a:lvl1pPr>
          </a:lstStyle>
          <a:p>
            <a:pPr>
              <a:defRPr/>
            </a:pPr>
            <a:fld id="{22D4F501-F00C-4C53-9DCE-B7D68EFD0593}"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3840746439"/>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Полилиния 4"/>
          <p:cNvSpPr>
            <a:spLocks/>
          </p:cNvSpPr>
          <p:nvPr/>
        </p:nvSpPr>
        <p:spPr bwMode="auto">
          <a:xfrm>
            <a:off x="954617" y="5002214"/>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sz="1800">
              <a:solidFill>
                <a:prstClr val="white"/>
              </a:solidFill>
              <a:latin typeface="Arial" charset="0"/>
            </a:endParaRPr>
          </a:p>
        </p:txBody>
      </p:sp>
      <p:sp>
        <p:nvSpPr>
          <p:cNvPr id="6" name="Полилиния 15"/>
          <p:cNvSpPr>
            <a:spLocks/>
          </p:cNvSpPr>
          <p:nvPr/>
        </p:nvSpPr>
        <p:spPr bwMode="auto">
          <a:xfrm>
            <a:off x="-71966" y="5784850"/>
            <a:ext cx="5069417" cy="838200"/>
          </a:xfrm>
          <a:custGeom>
            <a:avLst/>
            <a:gdLst>
              <a:gd name="T0" fmla="*/ 0 w 5760"/>
              <a:gd name="T1" fmla="*/ 0 h 528"/>
              <a:gd name="T2" fmla="*/ 3802063 w 5760"/>
              <a:gd name="T3" fmla="*/ 0 h 528"/>
              <a:gd name="T4" fmla="*/ 3802063 w 5760"/>
              <a:gd name="T5" fmla="*/ 838200 h 528"/>
              <a:gd name="T6" fmla="*/ 31684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ru-RU" sz="1800">
              <a:solidFill>
                <a:prstClr val="white"/>
              </a:solidFill>
              <a:latin typeface="Arial" panose="020B0604020202020204" pitchFamily="34" charset="0"/>
            </a:endParaRPr>
          </a:p>
        </p:txBody>
      </p:sp>
      <p:sp>
        <p:nvSpPr>
          <p:cNvPr id="7" name="Прямоугольный треугольник 6"/>
          <p:cNvSpPr>
            <a:spLocks/>
          </p:cNvSpPr>
          <p:nvPr/>
        </p:nvSpPr>
        <p:spPr bwMode="auto">
          <a:xfrm>
            <a:off x="-8056" y="5791253"/>
            <a:ext cx="4536419"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800">
              <a:solidFill>
                <a:prstClr val="white"/>
              </a:solidFill>
            </a:endParaRPr>
          </a:p>
        </p:txBody>
      </p:sp>
      <p:cxnSp>
        <p:nvCxnSpPr>
          <p:cNvPr id="8" name="Прямая соединительная линия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Нашивка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sz="1800">
              <a:solidFill>
                <a:prstClr val="white"/>
              </a:solidFill>
            </a:endParaRPr>
          </a:p>
        </p:txBody>
      </p:sp>
      <p:sp>
        <p:nvSpPr>
          <p:cNvPr id="10" name="Нашивка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sz="1800">
              <a:solidFill>
                <a:prstClr val="white"/>
              </a:solidFill>
            </a:endParaRPr>
          </a:p>
        </p:txBody>
      </p:sp>
      <p:sp>
        <p:nvSpPr>
          <p:cNvPr id="4" name="Текст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ru-RU" smtClean="0"/>
              <a:t>Образец текста</a:t>
            </a:r>
          </a:p>
        </p:txBody>
      </p:sp>
      <p:sp>
        <p:nvSpPr>
          <p:cNvPr id="3" name="Рисунок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ru-RU" noProof="0" smtClean="0"/>
              <a:t>Вставка рисунка</a:t>
            </a:r>
            <a:endParaRPr lang="en-US" noProof="0" dirty="0"/>
          </a:p>
        </p:txBody>
      </p:sp>
      <p:sp>
        <p:nvSpPr>
          <p:cNvPr id="2" name="Заголовок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ru-RU" smtClean="0"/>
              <a:t>Образец заголовка</a:t>
            </a:r>
            <a:endParaRPr lang="en-US"/>
          </a:p>
        </p:txBody>
      </p:sp>
      <p:sp>
        <p:nvSpPr>
          <p:cNvPr id="11" name="Дата 4"/>
          <p:cNvSpPr>
            <a:spLocks noGrp="1"/>
          </p:cNvSpPr>
          <p:nvPr>
            <p:ph type="dt" sz="half" idx="10"/>
          </p:nvPr>
        </p:nvSpPr>
        <p:spPr/>
        <p:txBody>
          <a:bodyPr/>
          <a:lstStyle>
            <a:lvl1pPr>
              <a:defRPr>
                <a:solidFill>
                  <a:schemeClr val="tx1"/>
                </a:solidFill>
              </a:defRPr>
            </a:lvl1pPr>
            <a:extLst/>
          </a:lstStyle>
          <a:p>
            <a:pPr>
              <a:defRPr/>
            </a:pPr>
            <a:endParaRPr lang="ru-RU">
              <a:solidFill>
                <a:prstClr val="white"/>
              </a:solidFill>
            </a:endParaRPr>
          </a:p>
        </p:txBody>
      </p:sp>
      <p:sp>
        <p:nvSpPr>
          <p:cNvPr id="12" name="Нижний колонтитул 5"/>
          <p:cNvSpPr>
            <a:spLocks noGrp="1"/>
          </p:cNvSpPr>
          <p:nvPr>
            <p:ph type="ftr" sz="quarter" idx="11"/>
          </p:nvPr>
        </p:nvSpPr>
        <p:spPr/>
        <p:txBody>
          <a:bodyPr/>
          <a:lstStyle>
            <a:lvl1pPr>
              <a:defRPr>
                <a:solidFill>
                  <a:schemeClr val="tx1"/>
                </a:solidFill>
              </a:defRPr>
            </a:lvl1pPr>
            <a:extLst/>
          </a:lstStyle>
          <a:p>
            <a:pPr>
              <a:defRPr/>
            </a:pPr>
            <a:endParaRPr lang="ru-RU">
              <a:solidFill>
                <a:prstClr val="white"/>
              </a:solidFill>
            </a:endParaRPr>
          </a:p>
        </p:txBody>
      </p:sp>
      <p:sp>
        <p:nvSpPr>
          <p:cNvPr id="13" name="Номер слайда 6"/>
          <p:cNvSpPr>
            <a:spLocks noGrp="1"/>
          </p:cNvSpPr>
          <p:nvPr>
            <p:ph type="sldNum" sz="quarter" idx="12"/>
          </p:nvPr>
        </p:nvSpPr>
        <p:spPr/>
        <p:txBody>
          <a:bodyPr/>
          <a:lstStyle>
            <a:lvl1pPr>
              <a:defRPr/>
            </a:lvl1pPr>
          </a:lstStyle>
          <a:p>
            <a:pPr>
              <a:defRPr/>
            </a:pPr>
            <a:fld id="{F7D80E01-3A2C-4031-946F-7EB860F34FD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97421586"/>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609600" y="1481330"/>
            <a:ext cx="10972800" cy="4386071"/>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6" name="Номер слайда 17"/>
          <p:cNvSpPr>
            <a:spLocks noGrp="1"/>
          </p:cNvSpPr>
          <p:nvPr>
            <p:ph type="sldNum" sz="quarter" idx="12"/>
          </p:nvPr>
        </p:nvSpPr>
        <p:spPr/>
        <p:txBody>
          <a:bodyPr/>
          <a:lstStyle>
            <a:lvl1pPr>
              <a:defRPr/>
            </a:lvl1pPr>
          </a:lstStyle>
          <a:p>
            <a:pPr>
              <a:defRPr/>
            </a:pPr>
            <a:fld id="{69FD7843-E7A5-40B5-ACB9-D5B19B2BF8FB}"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29013267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25351" y="274641"/>
            <a:ext cx="2369960" cy="5592761"/>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609600" y="274641"/>
            <a:ext cx="8432800" cy="5592760"/>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6" name="Номер слайда 17"/>
          <p:cNvSpPr>
            <a:spLocks noGrp="1"/>
          </p:cNvSpPr>
          <p:nvPr>
            <p:ph type="sldNum" sz="quarter" idx="12"/>
          </p:nvPr>
        </p:nvSpPr>
        <p:spPr/>
        <p:txBody>
          <a:bodyPr/>
          <a:lstStyle>
            <a:lvl1pPr>
              <a:defRPr/>
            </a:lvl1pPr>
          </a:lstStyle>
          <a:p>
            <a:pPr>
              <a:defRPr/>
            </a:pPr>
            <a:fld id="{74AF4B5A-ABFD-44C8-8EF0-A6FF572F7CB8}"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13812591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09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6197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9" name="Номер слайда 17"/>
          <p:cNvSpPr>
            <a:spLocks noGrp="1"/>
          </p:cNvSpPr>
          <p:nvPr>
            <p:ph type="sldNum" sz="quarter" idx="12"/>
          </p:nvPr>
        </p:nvSpPr>
        <p:spPr/>
        <p:txBody>
          <a:bodyPr/>
          <a:lstStyle>
            <a:lvl1pPr>
              <a:defRPr/>
            </a:lvl1pPr>
          </a:lstStyle>
          <a:p>
            <a:pPr>
              <a:defRPr/>
            </a:pPr>
            <a:fld id="{56C9EC86-870C-407C-8259-291525B620C9}"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26420265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1_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609600" y="1481138"/>
            <a:ext cx="5384800" cy="45259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481138"/>
            <a:ext cx="5384800" cy="45259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9"/>
          <p:cNvSpPr>
            <a:spLocks noGrp="1"/>
          </p:cNvSpPr>
          <p:nvPr>
            <p:ph type="dt" sz="half" idx="10"/>
          </p:nvPr>
        </p:nvSpPr>
        <p:spPr/>
        <p:txBody>
          <a:bodyPr/>
          <a:lstStyle>
            <a:lvl1pPr>
              <a:defRPr/>
            </a:lvl1pPr>
          </a:lstStyle>
          <a:p>
            <a:pPr>
              <a:defRPr/>
            </a:pPr>
            <a:endParaRPr lang="ru-RU">
              <a:solidFill>
                <a:prstClr val="black"/>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7" name="Номер слайда 17"/>
          <p:cNvSpPr>
            <a:spLocks noGrp="1"/>
          </p:cNvSpPr>
          <p:nvPr>
            <p:ph type="sldNum" sz="quarter" idx="12"/>
          </p:nvPr>
        </p:nvSpPr>
        <p:spPr/>
        <p:txBody>
          <a:bodyPr/>
          <a:lstStyle>
            <a:lvl1pPr>
              <a:defRPr/>
            </a:lvl1pPr>
          </a:lstStyle>
          <a:p>
            <a:pPr>
              <a:defRPr/>
            </a:pPr>
            <a:fld id="{1E7C8BE6-5E34-434B-975E-8E7AC4CE9BA2}" type="slidenum">
              <a:rPr lang="ru-RU" altLang="ru-RU">
                <a:solidFill>
                  <a:prstClr val="black"/>
                </a:solidFill>
              </a:rPr>
              <a:pPr>
                <a:defRPr/>
              </a:pPr>
              <a:t>‹#›</a:t>
            </a:fld>
            <a:endParaRPr lang="ru-RU" altLang="ru-RU">
              <a:solidFill>
                <a:prstClr val="black"/>
              </a:solidFill>
            </a:endParaRPr>
          </a:p>
        </p:txBody>
      </p:sp>
    </p:spTree>
    <p:extLst>
      <p:ext uri="{BB962C8B-B14F-4D97-AF65-F5344CB8AC3E}">
        <p14:creationId xmlns:p14="http://schemas.microsoft.com/office/powerpoint/2010/main" val="357167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13"/>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Прямоугольный треугольник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Полилиния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8" name="Полилиния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2" name="Заголовок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endParaRPr lang="ru-RU">
              <a:solidFill>
                <a:srgbClr val="04617B">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04617B">
                  <a:shade val="90000"/>
                </a:srgbClr>
              </a:solidFill>
            </a:endParaRPr>
          </a:p>
        </p:txBody>
      </p:sp>
      <p:sp>
        <p:nvSpPr>
          <p:cNvPr id="11" name="Номер слайда 6"/>
          <p:cNvSpPr>
            <a:spLocks noGrp="1"/>
          </p:cNvSpPr>
          <p:nvPr>
            <p:ph type="sldNum" sz="quarter" idx="12"/>
          </p:nvPr>
        </p:nvSpPr>
        <p:spPr>
          <a:xfrm>
            <a:off x="10769600" y="6356351"/>
            <a:ext cx="812800" cy="365125"/>
          </a:xfrm>
        </p:spPr>
        <p:txBody>
          <a:bodyPr/>
          <a:lstStyle>
            <a:lvl1pPr>
              <a:defRPr/>
            </a:lvl1pPr>
          </a:lstStyle>
          <a:p>
            <a:fld id="{376AEE1E-6B66-4836-95FF-943F0602B20E}" type="slidenum">
              <a:rPr lang="ru-RU" altLang="ru-RU"/>
              <a:pPr/>
              <a:t>‹#›</a:t>
            </a:fld>
            <a:endParaRPr lang="ru-RU" altLang="ru-RU"/>
          </a:p>
        </p:txBody>
      </p:sp>
    </p:spTree>
    <p:extLst>
      <p:ext uri="{BB962C8B-B14F-4D97-AF65-F5344CB8AC3E}">
        <p14:creationId xmlns:p14="http://schemas.microsoft.com/office/powerpoint/2010/main" val="2527393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4.jpe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4.jpe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8" name="Полилиния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2052" name="Заголовок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ru-RU" altLang="ru-RU" smtClean="0"/>
              <a:t>Образец заголовка</a:t>
            </a:r>
            <a:endParaRPr lang="en-US" altLang="ru-RU" smtClean="0"/>
          </a:p>
        </p:txBody>
      </p:sp>
      <p:sp>
        <p:nvSpPr>
          <p:cNvPr id="2053" name="Текст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0" name="Дата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fontAlgn="base">
              <a:spcBef>
                <a:spcPct val="0"/>
              </a:spcBef>
              <a:spcAft>
                <a:spcPct val="0"/>
              </a:spcAft>
              <a:defRPr/>
            </a:pPr>
            <a:endParaRPr lang="ru-RU">
              <a:solidFill>
                <a:srgbClr val="04617B">
                  <a:shade val="90000"/>
                </a:srgbClr>
              </a:solidFill>
            </a:endParaRPr>
          </a:p>
        </p:txBody>
      </p:sp>
      <p:sp>
        <p:nvSpPr>
          <p:cNvPr id="22" name="Нижний колонтитул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fontAlgn="base">
              <a:spcBef>
                <a:spcPct val="0"/>
              </a:spcBef>
              <a:spcAft>
                <a:spcPct val="0"/>
              </a:spcAft>
              <a:defRPr/>
            </a:pPr>
            <a:endParaRPr lang="ru-RU">
              <a:solidFill>
                <a:srgbClr val="04617B">
                  <a:shade val="90000"/>
                </a:srgbClr>
              </a:solidFill>
            </a:endParaRPr>
          </a:p>
        </p:txBody>
      </p:sp>
      <p:sp>
        <p:nvSpPr>
          <p:cNvPr id="18" name="Номер слайда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defRPr>
            </a:lvl1pPr>
          </a:lstStyle>
          <a:p>
            <a:pPr fontAlgn="base">
              <a:spcBef>
                <a:spcPct val="0"/>
              </a:spcBef>
              <a:spcAft>
                <a:spcPct val="0"/>
              </a:spcAft>
            </a:pPr>
            <a:fld id="{2E69195C-AE67-4CF7-B357-562FD4CBCE2D}" type="slidenum">
              <a:rPr lang="ru-RU" altLang="ru-RU">
                <a:latin typeface="Arial" panose="020B0604020202020204" pitchFamily="34" charset="0"/>
              </a:rPr>
              <a:pPr fontAlgn="base">
                <a:spcBef>
                  <a:spcPct val="0"/>
                </a:spcBef>
                <a:spcAft>
                  <a:spcPct val="0"/>
                </a:spcAft>
              </a:pPr>
              <a:t>‹#›</a:t>
            </a:fld>
            <a:endParaRPr lang="ru-RU" altLang="ru-RU">
              <a:latin typeface="Arial" panose="020B0604020202020204" pitchFamily="34" charset="0"/>
            </a:endParaRPr>
          </a:p>
        </p:txBody>
      </p:sp>
      <p:grpSp>
        <p:nvGrpSpPr>
          <p:cNvPr id="2057" name="Группа 1"/>
          <p:cNvGrpSpPr>
            <a:grpSpLocks/>
          </p:cNvGrpSpPr>
          <p:nvPr/>
        </p:nvGrpSpPr>
        <p:grpSpPr bwMode="auto">
          <a:xfrm>
            <a:off x="-25399" y="203200"/>
            <a:ext cx="12240684"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endParaRPr>
            </a:p>
          </p:txBody>
        </p:sp>
      </p:grpSp>
    </p:spTree>
    <p:extLst>
      <p:ext uri="{BB962C8B-B14F-4D97-AF65-F5344CB8AC3E}">
        <p14:creationId xmlns:p14="http://schemas.microsoft.com/office/powerpoint/2010/main" val="1554604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1CBD-F335-4E9D-A94E-2FCAECD71F5C}"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2E88D-C61F-4700-8A79-BFCABC22549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6447729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6349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ru-RU">
              <a:solidFill>
                <a:srgbClr val="000000"/>
              </a:solidFill>
            </a:endParaRPr>
          </a:p>
        </p:txBody>
      </p:sp>
      <p:sp>
        <p:nvSpPr>
          <p:cNvPr id="6349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ru-RU">
              <a:solidFill>
                <a:srgbClr val="000000"/>
              </a:solidFill>
            </a:endParaRPr>
          </a:p>
        </p:txBody>
      </p:sp>
      <p:sp>
        <p:nvSpPr>
          <p:cNvPr id="6349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A856E9C7-A85E-4C6D-97CF-8F509D734953}" type="slidenum">
              <a:rPr lang="ru-RU" altLang="ru-RU">
                <a:solidFill>
                  <a:srgbClr val="000000"/>
                </a:solidFill>
              </a:rPr>
              <a:pPr fontAlgn="base">
                <a:spcBef>
                  <a:spcPct val="0"/>
                </a:spcBef>
                <a:spcAft>
                  <a:spcPct val="0"/>
                </a:spcAft>
                <a:defRPr/>
              </a:pPr>
              <a:t>‹#›</a:t>
            </a:fld>
            <a:endParaRPr lang="ru-RU" altLang="ru-RU">
              <a:solidFill>
                <a:srgbClr val="000000"/>
              </a:solidFill>
            </a:endParaRPr>
          </a:p>
        </p:txBody>
      </p:sp>
    </p:spTree>
    <p:extLst>
      <p:ext uri="{BB962C8B-B14F-4D97-AF65-F5344CB8AC3E}">
        <p14:creationId xmlns:p14="http://schemas.microsoft.com/office/powerpoint/2010/main" val="60909268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887238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24BB7-7D1C-4E31-8BD2-8059D3F8F9D3}" type="datetimeFigureOut">
              <a:rPr lang="ru-RU" smtClean="0">
                <a:solidFill>
                  <a:prstClr val="black">
                    <a:tint val="75000"/>
                  </a:prstClr>
                </a:solidFill>
              </a:rPr>
              <a:pPr/>
              <a:t>08.04.2015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68F22-7EDF-4878-B260-449186D5086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905380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Полилиния 12"/>
          <p:cNvSpPr>
            <a:spLocks/>
          </p:cNvSpPr>
          <p:nvPr/>
        </p:nvSpPr>
        <p:spPr bwMode="auto">
          <a:xfrm>
            <a:off x="954617" y="5002214"/>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sz="1800">
              <a:solidFill>
                <a:prstClr val="black"/>
              </a:solidFill>
              <a:latin typeface="Arial" charset="0"/>
            </a:endParaRPr>
          </a:p>
        </p:txBody>
      </p:sp>
      <p:sp>
        <p:nvSpPr>
          <p:cNvPr id="1027" name="Полилиния 11"/>
          <p:cNvSpPr>
            <a:spLocks/>
          </p:cNvSpPr>
          <p:nvPr/>
        </p:nvSpPr>
        <p:spPr bwMode="auto">
          <a:xfrm>
            <a:off x="-71966" y="5784850"/>
            <a:ext cx="5069417" cy="838200"/>
          </a:xfrm>
          <a:custGeom>
            <a:avLst/>
            <a:gdLst>
              <a:gd name="T0" fmla="*/ 0 w 5760"/>
              <a:gd name="T1" fmla="*/ 0 h 528"/>
              <a:gd name="T2" fmla="*/ 3802063 w 5760"/>
              <a:gd name="T3" fmla="*/ 0 h 528"/>
              <a:gd name="T4" fmla="*/ 3802063 w 5760"/>
              <a:gd name="T5" fmla="*/ 838200 h 528"/>
              <a:gd name="T6" fmla="*/ 31684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ru-RU" sz="1800">
              <a:solidFill>
                <a:prstClr val="black"/>
              </a:solidFill>
              <a:latin typeface="Arial" panose="020B0604020202020204" pitchFamily="34" charset="0"/>
            </a:endParaRPr>
          </a:p>
        </p:txBody>
      </p:sp>
      <p:sp>
        <p:nvSpPr>
          <p:cNvPr id="14" name="Прямоугольный треугольник 13"/>
          <p:cNvSpPr>
            <a:spLocks/>
          </p:cNvSpPr>
          <p:nvPr/>
        </p:nvSpPr>
        <p:spPr bwMode="auto">
          <a:xfrm>
            <a:off x="-8056" y="5791253"/>
            <a:ext cx="4536419"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800">
              <a:solidFill>
                <a:prstClr val="white"/>
              </a:solidFill>
            </a:endParaRPr>
          </a:p>
        </p:txBody>
      </p:sp>
      <p:cxnSp>
        <p:nvCxnSpPr>
          <p:cNvPr id="15" name="Прямая соединительная линия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ru-RU" smtClean="0"/>
              <a:t>Образец заголовка</a:t>
            </a:r>
            <a:endParaRPr lang="en-US"/>
          </a:p>
        </p:txBody>
      </p:sp>
      <p:sp>
        <p:nvSpPr>
          <p:cNvPr id="1033" name="Текст 29"/>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0" name="Дата 9"/>
          <p:cNvSpPr>
            <a:spLocks noGrp="1"/>
          </p:cNvSpPr>
          <p:nvPr>
            <p:ph type="dt" sz="half" idx="2"/>
          </p:nvPr>
        </p:nvSpPr>
        <p:spPr>
          <a:xfrm>
            <a:off x="8970433" y="6408739"/>
            <a:ext cx="2559051" cy="365125"/>
          </a:xfrm>
          <a:prstGeom prst="rect">
            <a:avLst/>
          </a:prstGeom>
        </p:spPr>
        <p:txBody>
          <a:bodyPr vert="horz" anchor="b"/>
          <a:lstStyle>
            <a:lvl1pPr algn="l" eaLnBrk="1" latinLnBrk="0" hangingPunct="1">
              <a:defRPr kumimoji="0" sz="1000">
                <a:solidFill>
                  <a:schemeClr val="tx1"/>
                </a:solidFill>
                <a:latin typeface="Arial" charset="0"/>
              </a:defRPr>
            </a:lvl1pPr>
            <a:extLst/>
          </a:lstStyle>
          <a:p>
            <a:pPr fontAlgn="base">
              <a:spcBef>
                <a:spcPct val="0"/>
              </a:spcBef>
              <a:spcAft>
                <a:spcPct val="0"/>
              </a:spcAft>
              <a:defRPr/>
            </a:pPr>
            <a:endParaRPr lang="ru-RU">
              <a:solidFill>
                <a:prstClr val="black"/>
              </a:solidFill>
            </a:endParaRPr>
          </a:p>
        </p:txBody>
      </p:sp>
      <p:sp>
        <p:nvSpPr>
          <p:cNvPr id="22" name="Нижний колонтитул 21"/>
          <p:cNvSpPr>
            <a:spLocks noGrp="1"/>
          </p:cNvSpPr>
          <p:nvPr>
            <p:ph type="ftr" sz="quarter" idx="3"/>
          </p:nvPr>
        </p:nvSpPr>
        <p:spPr>
          <a:xfrm>
            <a:off x="5839884" y="6408739"/>
            <a:ext cx="3134783" cy="365125"/>
          </a:xfrm>
          <a:prstGeom prst="rect">
            <a:avLst/>
          </a:prstGeom>
        </p:spPr>
        <p:txBody>
          <a:bodyPr vert="horz" anchor="b"/>
          <a:lstStyle>
            <a:lvl1pPr algn="r" eaLnBrk="1" latinLnBrk="0" hangingPunct="1">
              <a:defRPr kumimoji="0" sz="1000">
                <a:solidFill>
                  <a:schemeClr val="tx1"/>
                </a:solidFill>
                <a:latin typeface="Arial" charset="0"/>
              </a:defRPr>
            </a:lvl1pPr>
            <a:extLst/>
          </a:lstStyle>
          <a:p>
            <a:pPr fontAlgn="base">
              <a:spcBef>
                <a:spcPct val="0"/>
              </a:spcBef>
              <a:spcAft>
                <a:spcPct val="0"/>
              </a:spcAft>
              <a:defRPr/>
            </a:pPr>
            <a:endParaRPr lang="ru-RU">
              <a:solidFill>
                <a:prstClr val="black"/>
              </a:solidFill>
            </a:endParaRPr>
          </a:p>
        </p:txBody>
      </p:sp>
      <p:sp>
        <p:nvSpPr>
          <p:cNvPr id="18" name="Номер слайда 17"/>
          <p:cNvSpPr>
            <a:spLocks noGrp="1"/>
          </p:cNvSpPr>
          <p:nvPr>
            <p:ph type="sldNum" sz="quarter" idx="4"/>
          </p:nvPr>
        </p:nvSpPr>
        <p:spPr>
          <a:xfrm>
            <a:off x="11529484" y="6408739"/>
            <a:ext cx="488949"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pPr fontAlgn="base">
              <a:spcBef>
                <a:spcPct val="0"/>
              </a:spcBef>
              <a:spcAft>
                <a:spcPct val="0"/>
              </a:spcAft>
              <a:defRPr/>
            </a:pPr>
            <a:fld id="{F0B7DFDB-1F10-4530-A500-12ABD0A20BA5}" type="slidenum">
              <a:rPr lang="ru-RU" altLang="ru-RU">
                <a:solidFill>
                  <a:prstClr val="black"/>
                </a:solidFill>
                <a:latin typeface="Arial" panose="020B0604020202020204" pitchFamily="34" charset="0"/>
              </a:rPr>
              <a:pPr fontAlgn="base">
                <a:spcBef>
                  <a:spcPct val="0"/>
                </a:spcBef>
                <a:spcAft>
                  <a:spcPct val="0"/>
                </a:spcAft>
                <a:defRPr/>
              </a:pPr>
              <a:t>‹#›</a:t>
            </a:fld>
            <a:endParaRPr lang="ru-RU" altLang="ru-RU">
              <a:solidFill>
                <a:prstClr val="black"/>
              </a:solidFill>
              <a:latin typeface="Arial" panose="020B0604020202020204" pitchFamily="34" charset="0"/>
            </a:endParaRPr>
          </a:p>
        </p:txBody>
      </p:sp>
    </p:spTree>
    <p:extLst>
      <p:ext uri="{BB962C8B-B14F-4D97-AF65-F5344CB8AC3E}">
        <p14:creationId xmlns:p14="http://schemas.microsoft.com/office/powerpoint/2010/main" val="165729834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Полилиния 12"/>
          <p:cNvSpPr>
            <a:spLocks/>
          </p:cNvSpPr>
          <p:nvPr/>
        </p:nvSpPr>
        <p:spPr bwMode="auto">
          <a:xfrm>
            <a:off x="954617" y="5002214"/>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sz="1800">
              <a:solidFill>
                <a:prstClr val="black"/>
              </a:solidFill>
              <a:latin typeface="Arial" charset="0"/>
            </a:endParaRPr>
          </a:p>
        </p:txBody>
      </p:sp>
      <p:sp>
        <p:nvSpPr>
          <p:cNvPr id="1027" name="Полилиния 11"/>
          <p:cNvSpPr>
            <a:spLocks/>
          </p:cNvSpPr>
          <p:nvPr/>
        </p:nvSpPr>
        <p:spPr bwMode="auto">
          <a:xfrm>
            <a:off x="-71966" y="5784850"/>
            <a:ext cx="5069417" cy="838200"/>
          </a:xfrm>
          <a:custGeom>
            <a:avLst/>
            <a:gdLst>
              <a:gd name="T0" fmla="*/ 0 w 5760"/>
              <a:gd name="T1" fmla="*/ 0 h 528"/>
              <a:gd name="T2" fmla="*/ 3802063 w 5760"/>
              <a:gd name="T3" fmla="*/ 0 h 528"/>
              <a:gd name="T4" fmla="*/ 3802063 w 5760"/>
              <a:gd name="T5" fmla="*/ 838200 h 528"/>
              <a:gd name="T6" fmla="*/ 31684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ru-RU" sz="1800">
              <a:solidFill>
                <a:prstClr val="black"/>
              </a:solidFill>
              <a:latin typeface="Arial" panose="020B0604020202020204" pitchFamily="34" charset="0"/>
            </a:endParaRPr>
          </a:p>
        </p:txBody>
      </p:sp>
      <p:sp>
        <p:nvSpPr>
          <p:cNvPr id="14" name="Прямоугольный треугольник 13"/>
          <p:cNvSpPr>
            <a:spLocks/>
          </p:cNvSpPr>
          <p:nvPr/>
        </p:nvSpPr>
        <p:spPr bwMode="auto">
          <a:xfrm>
            <a:off x="-8056" y="5791253"/>
            <a:ext cx="4536419"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1800">
              <a:solidFill>
                <a:prstClr val="white"/>
              </a:solidFill>
            </a:endParaRPr>
          </a:p>
        </p:txBody>
      </p:sp>
      <p:cxnSp>
        <p:nvCxnSpPr>
          <p:cNvPr id="15" name="Прямая соединительная линия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ru-RU" smtClean="0"/>
              <a:t>Образец заголовка</a:t>
            </a:r>
            <a:endParaRPr lang="en-US"/>
          </a:p>
        </p:txBody>
      </p:sp>
      <p:sp>
        <p:nvSpPr>
          <p:cNvPr id="1033" name="Текст 29"/>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0" name="Дата 9"/>
          <p:cNvSpPr>
            <a:spLocks noGrp="1"/>
          </p:cNvSpPr>
          <p:nvPr>
            <p:ph type="dt" sz="half" idx="2"/>
          </p:nvPr>
        </p:nvSpPr>
        <p:spPr>
          <a:xfrm>
            <a:off x="8970433" y="6408739"/>
            <a:ext cx="2559051" cy="365125"/>
          </a:xfrm>
          <a:prstGeom prst="rect">
            <a:avLst/>
          </a:prstGeom>
        </p:spPr>
        <p:txBody>
          <a:bodyPr vert="horz" anchor="b"/>
          <a:lstStyle>
            <a:lvl1pPr algn="l" eaLnBrk="1" latinLnBrk="0" hangingPunct="1">
              <a:defRPr kumimoji="0" sz="1000">
                <a:solidFill>
                  <a:schemeClr val="tx1"/>
                </a:solidFill>
                <a:latin typeface="Arial" charset="0"/>
              </a:defRPr>
            </a:lvl1pPr>
            <a:extLst/>
          </a:lstStyle>
          <a:p>
            <a:pPr fontAlgn="base">
              <a:spcBef>
                <a:spcPct val="0"/>
              </a:spcBef>
              <a:spcAft>
                <a:spcPct val="0"/>
              </a:spcAft>
              <a:defRPr/>
            </a:pPr>
            <a:endParaRPr lang="ru-RU">
              <a:solidFill>
                <a:prstClr val="black"/>
              </a:solidFill>
            </a:endParaRPr>
          </a:p>
        </p:txBody>
      </p:sp>
      <p:sp>
        <p:nvSpPr>
          <p:cNvPr id="22" name="Нижний колонтитул 21"/>
          <p:cNvSpPr>
            <a:spLocks noGrp="1"/>
          </p:cNvSpPr>
          <p:nvPr>
            <p:ph type="ftr" sz="quarter" idx="3"/>
          </p:nvPr>
        </p:nvSpPr>
        <p:spPr>
          <a:xfrm>
            <a:off x="5839884" y="6408739"/>
            <a:ext cx="3134783" cy="365125"/>
          </a:xfrm>
          <a:prstGeom prst="rect">
            <a:avLst/>
          </a:prstGeom>
        </p:spPr>
        <p:txBody>
          <a:bodyPr vert="horz" anchor="b"/>
          <a:lstStyle>
            <a:lvl1pPr algn="r" eaLnBrk="1" latinLnBrk="0" hangingPunct="1">
              <a:defRPr kumimoji="0" sz="1000">
                <a:solidFill>
                  <a:schemeClr val="tx1"/>
                </a:solidFill>
                <a:latin typeface="Arial" charset="0"/>
              </a:defRPr>
            </a:lvl1pPr>
            <a:extLst/>
          </a:lstStyle>
          <a:p>
            <a:pPr fontAlgn="base">
              <a:spcBef>
                <a:spcPct val="0"/>
              </a:spcBef>
              <a:spcAft>
                <a:spcPct val="0"/>
              </a:spcAft>
              <a:defRPr/>
            </a:pPr>
            <a:endParaRPr lang="ru-RU">
              <a:solidFill>
                <a:prstClr val="black"/>
              </a:solidFill>
            </a:endParaRPr>
          </a:p>
        </p:txBody>
      </p:sp>
      <p:sp>
        <p:nvSpPr>
          <p:cNvPr id="18" name="Номер слайда 17"/>
          <p:cNvSpPr>
            <a:spLocks noGrp="1"/>
          </p:cNvSpPr>
          <p:nvPr>
            <p:ph type="sldNum" sz="quarter" idx="4"/>
          </p:nvPr>
        </p:nvSpPr>
        <p:spPr>
          <a:xfrm>
            <a:off x="11529484" y="6408739"/>
            <a:ext cx="488949"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pPr fontAlgn="base">
              <a:spcBef>
                <a:spcPct val="0"/>
              </a:spcBef>
              <a:spcAft>
                <a:spcPct val="0"/>
              </a:spcAft>
              <a:defRPr/>
            </a:pPr>
            <a:fld id="{F0B7DFDB-1F10-4530-A500-12ABD0A20BA5}" type="slidenum">
              <a:rPr lang="ru-RU" altLang="ru-RU">
                <a:solidFill>
                  <a:prstClr val="black"/>
                </a:solidFill>
                <a:latin typeface="Arial" panose="020B0604020202020204" pitchFamily="34" charset="0"/>
              </a:rPr>
              <a:pPr fontAlgn="base">
                <a:spcBef>
                  <a:spcPct val="0"/>
                </a:spcBef>
                <a:spcAft>
                  <a:spcPct val="0"/>
                </a:spcAft>
                <a:defRPr/>
              </a:pPr>
              <a:t>‹#›</a:t>
            </a:fld>
            <a:endParaRPr lang="ru-RU" altLang="ru-RU">
              <a:solidFill>
                <a:prstClr val="black"/>
              </a:solidFill>
              <a:latin typeface="Arial" panose="020B0604020202020204" pitchFamily="34" charset="0"/>
            </a:endParaRPr>
          </a:p>
        </p:txBody>
      </p:sp>
    </p:spTree>
    <p:extLst>
      <p:ext uri="{BB962C8B-B14F-4D97-AF65-F5344CB8AC3E}">
        <p14:creationId xmlns:p14="http://schemas.microsoft.com/office/powerpoint/2010/main" val="154106716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hyperlink" Target="http://onlinelibrary.wiley.com/doi/10.1111/jam.12612/full#jam12612-fig-0001"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onlinelibrary.wiley.com/doi/10.1111/jam.12612/full#jam12612-fig-0001" TargetMode="External"/><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maslovski.ru/common/img/recept/335.jpg" TargetMode="External"/><Relationship Id="rId1" Type="http://schemas.openxmlformats.org/officeDocument/2006/relationships/slideLayout" Target="../slideLayouts/slideLayout3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copypast.ru/foto5/1532/icecream/delicip5.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dedov.kz/img/117_5f331d6e16a82ff2b1f4b23010b9f6c9.jpeg" TargetMode="Externa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6.xml"/><Relationship Id="rId5" Type="http://schemas.openxmlformats.org/officeDocument/2006/relationships/image" Target="../media/image34.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jpeg"/><Relationship Id="rId2" Type="http://schemas.openxmlformats.org/officeDocument/2006/relationships/hyperlink" Target="http://diskusplus.ru/img/krill_flake.png" TargetMode="External"/><Relationship Id="rId1" Type="http://schemas.openxmlformats.org/officeDocument/2006/relationships/slideLayout" Target="../slideLayouts/slideLayout20.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hyperlink" Target="http://www.oriru.ru/wellness/wellness_Swedish_Beauty_Complex.jp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algatech.com/img/chemical/fig33.jpg" TargetMode="External"/><Relationship Id="rId7" Type="http://schemas.openxmlformats.org/officeDocument/2006/relationships/image" Target="../media/image68.jpeg"/><Relationship Id="rId2" Type="http://schemas.openxmlformats.org/officeDocument/2006/relationships/image" Target="../media/image64.jpeg"/><Relationship Id="rId1" Type="http://schemas.openxmlformats.org/officeDocument/2006/relationships/slideLayout" Target="../slideLayouts/slideLayout20.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0.xml"/><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8.xml"/><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0.xml"/><Relationship Id="rId5" Type="http://schemas.openxmlformats.org/officeDocument/2006/relationships/image" Target="../media/image80.jpe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0.xml"/><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05.jpeg"/></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dostavkavtomske.ru/published/publicdata/DOSTAVKAVTOMSKE/attachments/SC/products_pictures/%D0%9E%D0%A0%D0%91%D0%98%D0%A2%20%D1%81%D0%BB%D0%B0%D0%B4%D0%BA%D0%B0%D1%8F%20%D0%BC%D1%8F%D1%82%D0%B0_enl.jpg" TargetMode="External"/><Relationship Id="rId1" Type="http://schemas.openxmlformats.org/officeDocument/2006/relationships/slideLayout" Target="../slideLayouts/slideLayout20.xml"/><Relationship Id="rId6" Type="http://schemas.openxmlformats.org/officeDocument/2006/relationships/image" Target="../media/image108.jpeg"/><Relationship Id="rId5" Type="http://schemas.openxmlformats.org/officeDocument/2006/relationships/hyperlink" Target="http://www.lenreactiv.ru/admin/nomen_new/upload/0/2/mini20.jpg" TargetMode="External"/><Relationship Id="rId4" Type="http://schemas.openxmlformats.org/officeDocument/2006/relationships/image" Target="../media/image107.jpeg"/></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0.xml"/><Relationship Id="rId4" Type="http://schemas.openxmlformats.org/officeDocument/2006/relationships/image" Target="../media/image111.jpeg"/></Relationships>
</file>

<file path=ppt/slides/_rels/slide65.xml.rels><?xml version="1.0" encoding="UTF-8" standalone="yes"?>
<Relationships xmlns="http://schemas.openxmlformats.org/package/2006/relationships"><Relationship Id="rId8" Type="http://schemas.openxmlformats.org/officeDocument/2006/relationships/hyperlink" Target="http://www.muskulspb.ru/data/food_products/cddbb6d.jpg" TargetMode="External"/><Relationship Id="rId13" Type="http://schemas.openxmlformats.org/officeDocument/2006/relationships/hyperlink" Target="http://www.bodybuilding.com/store/lean/images/lean_system_7_450_white.jpeg" TargetMode="External"/><Relationship Id="rId18" Type="http://schemas.openxmlformats.org/officeDocument/2006/relationships/image" Target="../media/image120.jpeg"/><Relationship Id="rId3" Type="http://schemas.openxmlformats.org/officeDocument/2006/relationships/image" Target="../media/image112.jpeg"/><Relationship Id="rId21" Type="http://schemas.openxmlformats.org/officeDocument/2006/relationships/hyperlink" Target="http://fucoxan.intersetevik.ru/fucoxan_.jpg" TargetMode="External"/><Relationship Id="rId7" Type="http://schemas.openxmlformats.org/officeDocument/2006/relationships/image" Target="../media/image114.jpeg"/><Relationship Id="rId12" Type="http://schemas.openxmlformats.org/officeDocument/2006/relationships/image" Target="../media/image117.jpeg"/><Relationship Id="rId17" Type="http://schemas.openxmlformats.org/officeDocument/2006/relationships/hyperlink" Target="http://www.hayashi.ru/UserFiles/Image/img1960_89435.jpg" TargetMode="External"/><Relationship Id="rId25" Type="http://schemas.openxmlformats.org/officeDocument/2006/relationships/image" Target="../media/image124.jpeg"/><Relationship Id="rId2" Type="http://schemas.openxmlformats.org/officeDocument/2006/relationships/hyperlink" Target="http://www.herbsgardenshealth.com/images/Weight_loss_Pics/FucoXanThin2.jpg" TargetMode="External"/><Relationship Id="rId16" Type="http://schemas.openxmlformats.org/officeDocument/2006/relationships/image" Target="../media/image119.jpeg"/><Relationship Id="rId20" Type="http://schemas.openxmlformats.org/officeDocument/2006/relationships/image" Target="../media/image121.jpeg"/><Relationship Id="rId1" Type="http://schemas.openxmlformats.org/officeDocument/2006/relationships/slideLayout" Target="../slideLayouts/slideLayout20.xml"/><Relationship Id="rId6" Type="http://schemas.openxmlformats.org/officeDocument/2006/relationships/hyperlink" Target="http://www.bodybuilding.com/store/gardenoflife/images/fucothin_450_white.jpeg" TargetMode="External"/><Relationship Id="rId11" Type="http://schemas.openxmlformats.org/officeDocument/2006/relationships/hyperlink" Target="http://www.bodybuilding.com/store/maxn/images/fucolean_450_white.jpeg" TargetMode="External"/><Relationship Id="rId24" Type="http://schemas.openxmlformats.org/officeDocument/2006/relationships/image" Target="../media/image123.jpeg"/><Relationship Id="rId5" Type="http://schemas.openxmlformats.org/officeDocument/2006/relationships/image" Target="../media/image113.jpeg"/><Relationship Id="rId15" Type="http://schemas.openxmlformats.org/officeDocument/2006/relationships/hyperlink" Target="http://www.naturaplant.ro/uploads/avatars/Products/2009/01/22/6e2d5d50a943a0e0d738377f51011685_800x800.jpg" TargetMode="External"/><Relationship Id="rId23" Type="http://schemas.openxmlformats.org/officeDocument/2006/relationships/hyperlink" Target="http://vitanetonline.com/images/products/42907.jpg" TargetMode="External"/><Relationship Id="rId10" Type="http://schemas.openxmlformats.org/officeDocument/2006/relationships/image" Target="../media/image116.png"/><Relationship Id="rId19" Type="http://schemas.openxmlformats.org/officeDocument/2006/relationships/hyperlink" Target="http://www.aandd.mags.ru/linkpics/kinko1s.jpg" TargetMode="External"/><Relationship Id="rId4" Type="http://schemas.openxmlformats.org/officeDocument/2006/relationships/hyperlink" Target="http://www.evitamins.com/images/products/1400/20100118_766.jpg" TargetMode="External"/><Relationship Id="rId9" Type="http://schemas.openxmlformats.org/officeDocument/2006/relationships/image" Target="../media/image115.jpeg"/><Relationship Id="rId14" Type="http://schemas.openxmlformats.org/officeDocument/2006/relationships/image" Target="../media/image118.jpeg"/><Relationship Id="rId22" Type="http://schemas.openxmlformats.org/officeDocument/2006/relationships/image" Target="../media/image122.jpeg"/></Relationships>
</file>

<file path=ppt/slides/_rels/slide66.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hyperlink" Target="http://kafa-info.com.ua/news/photo_1.php?id=14857" TargetMode="External"/><Relationship Id="rId3" Type="http://schemas.openxmlformats.org/officeDocument/2006/relationships/image" Target="../media/image126.jpeg"/><Relationship Id="rId7" Type="http://schemas.openxmlformats.org/officeDocument/2006/relationships/hyperlink" Target="http://edator.ru/images/downloads/0.41911500%201275574897.jpg" TargetMode="External"/><Relationship Id="rId12" Type="http://schemas.openxmlformats.org/officeDocument/2006/relationships/image" Target="../media/image131.jpeg"/><Relationship Id="rId2" Type="http://schemas.openxmlformats.org/officeDocument/2006/relationships/image" Target="../media/image125.jpeg"/><Relationship Id="rId1" Type="http://schemas.openxmlformats.org/officeDocument/2006/relationships/slideLayout" Target="../slideLayouts/slideLayout20.xml"/><Relationship Id="rId6" Type="http://schemas.openxmlformats.org/officeDocument/2006/relationships/image" Target="../media/image128.jpeg"/><Relationship Id="rId11" Type="http://schemas.openxmlformats.org/officeDocument/2006/relationships/hyperlink" Target="http://www.dietmarka.ru/eng/img/catalog/28.jpg" TargetMode="External"/><Relationship Id="rId5" Type="http://schemas.openxmlformats.org/officeDocument/2006/relationships/hyperlink" Target="http://susi778.ru/shop/products_pictures/morsk%20kapusta%20dl%20salata%20big2_enl_enl.jpg" TargetMode="External"/><Relationship Id="rId10" Type="http://schemas.openxmlformats.org/officeDocument/2006/relationships/image" Target="../media/image130.jpeg"/><Relationship Id="rId4" Type="http://schemas.openxmlformats.org/officeDocument/2006/relationships/image" Target="../media/image127.jpeg"/><Relationship Id="rId9" Type="http://schemas.openxmlformats.org/officeDocument/2006/relationships/hyperlink" Target="http://www.24-7-365.ru/pictures/1031280b.jpg" TargetMode="External"/><Relationship Id="rId14" Type="http://schemas.openxmlformats.org/officeDocument/2006/relationships/image" Target="../media/image132.jpeg"/></Relationships>
</file>

<file path=ppt/slides/_rels/slide6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hyperlink" Target="http://ru.wikipedia.org/wiki/%D0%A4%D0%B0%D0%B9%D0%BB:Algins%C3%A4ure.svg" TargetMode="External"/><Relationship Id="rId2" Type="http://schemas.openxmlformats.org/officeDocument/2006/relationships/image" Target="../media/image136.png"/><Relationship Id="rId1" Type="http://schemas.openxmlformats.org/officeDocument/2006/relationships/slideLayout" Target="../slideLayouts/slideLayout20.xml"/><Relationship Id="rId5" Type="http://schemas.openxmlformats.org/officeDocument/2006/relationships/image" Target="../media/image138.jpeg"/><Relationship Id="rId4" Type="http://schemas.openxmlformats.org/officeDocument/2006/relationships/image" Target="../media/image13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upload.wikimedia.org/wikipedia/commons/1/1e/Algins%C3%A4ure.svg" TargetMode="Externa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hyperlink" Target="http://angustamin.ru/img/alginacid.jpg" TargetMode="External"/><Relationship Id="rId2" Type="http://schemas.openxmlformats.org/officeDocument/2006/relationships/image" Target="../media/image139.jpeg"/><Relationship Id="rId1" Type="http://schemas.openxmlformats.org/officeDocument/2006/relationships/slideLayout" Target="../slideLayouts/slideLayout20.xml"/><Relationship Id="rId4" Type="http://schemas.openxmlformats.org/officeDocument/2006/relationships/image" Target="../media/image14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Grp="1"/>
          </p:cNvSpPr>
          <p:nvPr>
            <p:ph type="ctrTitle"/>
          </p:nvPr>
        </p:nvSpPr>
        <p:spPr/>
        <p:txBody>
          <a:bodyPr/>
          <a:lstStyle/>
          <a:p>
            <a:r>
              <a:rPr lang="ru-RU" altLang="ru-RU" sz="4600">
                <a:latin typeface="Arial" panose="020B0604020202020204" pitchFamily="34" charset="0"/>
              </a:rPr>
              <a:t>Роль водорослей в жизни человека</a:t>
            </a:r>
          </a:p>
        </p:txBody>
      </p:sp>
      <p:sp>
        <p:nvSpPr>
          <p:cNvPr id="92165" name="Rectangle 5"/>
          <p:cNvSpPr>
            <a:spLocks noGrp="1"/>
          </p:cNvSpPr>
          <p:nvPr>
            <p:ph type="subTitle" idx="1"/>
          </p:nvPr>
        </p:nvSpPr>
        <p:spPr/>
        <p:txBody>
          <a:bodyPr/>
          <a:lstStyle/>
          <a:p>
            <a:r>
              <a:rPr lang="ru-RU" altLang="ru-RU" sz="2600">
                <a:latin typeface="Arial" panose="020B0604020202020204" pitchFamily="34" charset="0"/>
              </a:rPr>
              <a:t>Белякова Г.А.</a:t>
            </a:r>
          </a:p>
        </p:txBody>
      </p:sp>
    </p:spTree>
    <p:extLst>
      <p:ext uri="{BB962C8B-B14F-4D97-AF65-F5344CB8AC3E}">
        <p14:creationId xmlns:p14="http://schemas.microsoft.com/office/powerpoint/2010/main" val="304568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717506183"/>
              </p:ext>
            </p:extLst>
          </p:nvPr>
        </p:nvGraphicFramePr>
        <p:xfrm>
          <a:off x="1099749" y="1816447"/>
          <a:ext cx="8501450" cy="4213648"/>
        </p:xfrm>
        <a:graphic>
          <a:graphicData uri="http://schemas.openxmlformats.org/drawingml/2006/table">
            <a:tbl>
              <a:tblPr firstRow="1" firstCol="1" bandRow="1">
                <a:tableStyleId>{5C22544A-7EE6-4342-B048-85BDC9FD1C3A}</a:tableStyleId>
              </a:tblPr>
              <a:tblGrid>
                <a:gridCol w="4250725"/>
                <a:gridCol w="4250725"/>
              </a:tblGrid>
              <a:tr h="504138">
                <a:tc>
                  <a:txBody>
                    <a:bodyPr/>
                    <a:lstStyle/>
                    <a:p>
                      <a:pPr>
                        <a:lnSpc>
                          <a:spcPct val="107000"/>
                        </a:lnSpc>
                        <a:spcAft>
                          <a:spcPts val="0"/>
                        </a:spcAft>
                      </a:pPr>
                      <a:r>
                        <a:rPr lang="ru-RU" sz="1100" dirty="0" err="1">
                          <a:effectLst/>
                        </a:rPr>
                        <a:t>Microalgae</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a:effectLst/>
                        </a:rPr>
                        <a:t>Oil content</a:t>
                      </a:r>
                      <a:br>
                        <a:rPr lang="ru-RU" sz="1100">
                          <a:effectLst/>
                        </a:rPr>
                      </a:br>
                      <a:r>
                        <a:rPr lang="ru-RU" sz="1100">
                          <a:effectLst/>
                        </a:rPr>
                        <a:t>(% dry wt.)</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i="1" dirty="0" err="1">
                          <a:effectLst/>
                        </a:rPr>
                        <a:t>Anabaena</a:t>
                      </a:r>
                      <a:r>
                        <a:rPr lang="ru-RU" sz="1100" i="1" dirty="0">
                          <a:effectLst/>
                        </a:rPr>
                        <a:t> </a:t>
                      </a:r>
                      <a:r>
                        <a:rPr lang="ru-RU" sz="1100" i="1" dirty="0" err="1">
                          <a:effectLst/>
                        </a:rPr>
                        <a:t>cylindrica</a:t>
                      </a:r>
                      <a:endParaRPr lang="ru-RU" sz="7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a:effectLst/>
                        </a:rPr>
                        <a:t>4–7</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i="1" dirty="0" err="1">
                          <a:effectLst/>
                        </a:rPr>
                        <a:t>Anacystis</a:t>
                      </a:r>
                      <a:r>
                        <a:rPr lang="ru-RU" sz="1100" i="1" dirty="0">
                          <a:effectLst/>
                        </a:rPr>
                        <a:t> </a:t>
                      </a:r>
                      <a:r>
                        <a:rPr lang="ru-RU" sz="1100" i="1" dirty="0" err="1">
                          <a:effectLst/>
                        </a:rPr>
                        <a:t>nidulans</a:t>
                      </a:r>
                      <a:endParaRPr lang="ru-RU" sz="7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dirty="0">
                          <a:effectLst/>
                        </a:rPr>
                        <a:t>&lt; 1</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i="1" dirty="0" err="1">
                          <a:effectLst/>
                        </a:rPr>
                        <a:t>Chlorogloea</a:t>
                      </a:r>
                      <a:r>
                        <a:rPr lang="ru-RU" sz="1100" i="1" dirty="0">
                          <a:effectLst/>
                        </a:rPr>
                        <a:t> </a:t>
                      </a:r>
                      <a:r>
                        <a:rPr lang="ru-RU" sz="1100" i="1" dirty="0" err="1">
                          <a:effectLst/>
                        </a:rPr>
                        <a:t>fritschii</a:t>
                      </a:r>
                      <a:endParaRPr lang="ru-RU" sz="7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a:effectLst/>
                        </a:rPr>
                        <a:t>&lt; 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i="1" dirty="0" err="1">
                          <a:effectLst/>
                        </a:rPr>
                        <a:t>Microcoleus</a:t>
                      </a:r>
                      <a:r>
                        <a:rPr lang="ru-RU" sz="1100" i="1" dirty="0">
                          <a:effectLst/>
                        </a:rPr>
                        <a:t> </a:t>
                      </a:r>
                      <a:r>
                        <a:rPr lang="ru-RU" sz="1100" i="1" dirty="0" err="1">
                          <a:effectLst/>
                        </a:rPr>
                        <a:t>chthonoplastes</a:t>
                      </a:r>
                      <a:endParaRPr lang="ru-RU" sz="7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a:effectLst/>
                        </a:rPr>
                        <a:t>&lt; 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i="1" dirty="0" err="1">
                          <a:effectLst/>
                        </a:rPr>
                        <a:t>Nostoc</a:t>
                      </a:r>
                      <a:r>
                        <a:rPr lang="ru-RU" sz="1100" i="1" dirty="0">
                          <a:effectLst/>
                        </a:rPr>
                        <a:t> </a:t>
                      </a:r>
                      <a:r>
                        <a:rPr lang="ru-RU" sz="1100" i="1" dirty="0" err="1">
                          <a:effectLst/>
                        </a:rPr>
                        <a:t>muscorum</a:t>
                      </a:r>
                      <a:endParaRPr lang="ru-RU" sz="7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a:effectLst/>
                        </a:rPr>
                        <a:t>&lt; 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i="1" dirty="0" err="1">
                          <a:effectLst/>
                        </a:rPr>
                        <a:t>Oscillatoria</a:t>
                      </a:r>
                      <a:r>
                        <a:rPr lang="ru-RU" sz="1100" i="1" dirty="0">
                          <a:effectLst/>
                        </a:rPr>
                        <a:t> </a:t>
                      </a:r>
                      <a:r>
                        <a:rPr lang="ru-RU" sz="1100" i="1" dirty="0" err="1">
                          <a:effectLst/>
                        </a:rPr>
                        <a:t>williamsii</a:t>
                      </a:r>
                      <a:endParaRPr lang="ru-RU" sz="7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a:effectLst/>
                        </a:rPr>
                        <a:t>&lt; 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i="1" dirty="0" err="1">
                          <a:effectLst/>
                        </a:rPr>
                        <a:t>Phormidium</a:t>
                      </a:r>
                      <a:r>
                        <a:rPr lang="ru-RU" sz="1100" i="1" dirty="0">
                          <a:effectLst/>
                        </a:rPr>
                        <a:t> </a:t>
                      </a:r>
                      <a:r>
                        <a:rPr lang="ru-RU" sz="1100" i="1" dirty="0" err="1">
                          <a:effectLst/>
                        </a:rPr>
                        <a:t>huridum</a:t>
                      </a:r>
                      <a:endParaRPr lang="ru-RU" sz="7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a:effectLst/>
                        </a:rPr>
                        <a:t>&lt; 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i="1" dirty="0" err="1">
                          <a:effectLst/>
                        </a:rPr>
                        <a:t>Plectonema</a:t>
                      </a:r>
                      <a:r>
                        <a:rPr lang="ru-RU" sz="1100" i="1" dirty="0">
                          <a:effectLst/>
                        </a:rPr>
                        <a:t> </a:t>
                      </a:r>
                      <a:r>
                        <a:rPr lang="ru-RU" sz="1100" i="1" dirty="0" err="1">
                          <a:effectLst/>
                        </a:rPr>
                        <a:t>terebrans</a:t>
                      </a:r>
                      <a:endParaRPr lang="ru-RU" sz="7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a:effectLst/>
                        </a:rPr>
                        <a:t>&lt; 1</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i="1" dirty="0" err="1">
                          <a:effectLst/>
                        </a:rPr>
                        <a:t>Spirulina</a:t>
                      </a:r>
                      <a:r>
                        <a:rPr lang="ru-RU" sz="1100" i="1" dirty="0">
                          <a:effectLst/>
                        </a:rPr>
                        <a:t> </a:t>
                      </a:r>
                      <a:r>
                        <a:rPr lang="ru-RU" sz="1100" i="1" dirty="0" err="1">
                          <a:effectLst/>
                        </a:rPr>
                        <a:t>maxima</a:t>
                      </a:r>
                      <a:endParaRPr lang="ru-RU" sz="7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a:effectLst/>
                        </a:rPr>
                        <a:t>6–7</a:t>
                      </a:r>
                      <a:endParaRPr lang="ru-RU" sz="70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b="1" i="1" dirty="0" err="1">
                          <a:effectLst/>
                        </a:rPr>
                        <a:t>Spirulina</a:t>
                      </a:r>
                      <a:r>
                        <a:rPr lang="ru-RU" sz="1100" b="1" i="1" dirty="0">
                          <a:effectLst/>
                        </a:rPr>
                        <a:t> </a:t>
                      </a:r>
                      <a:r>
                        <a:rPr lang="ru-RU" sz="1100" b="1" i="1" dirty="0" err="1">
                          <a:effectLst/>
                        </a:rPr>
                        <a:t>platensis</a:t>
                      </a:r>
                      <a:endParaRPr lang="ru-RU" sz="7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b="1">
                          <a:effectLst/>
                        </a:rPr>
                        <a:t>4–17</a:t>
                      </a:r>
                      <a:endParaRPr lang="ru-RU" sz="700" b="1">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70867">
                <a:tc>
                  <a:txBody>
                    <a:bodyPr/>
                    <a:lstStyle/>
                    <a:p>
                      <a:pPr>
                        <a:lnSpc>
                          <a:spcPct val="107000"/>
                        </a:lnSpc>
                        <a:spcAft>
                          <a:spcPts val="0"/>
                        </a:spcAft>
                      </a:pPr>
                      <a:r>
                        <a:rPr lang="ru-RU" sz="1100" b="1" i="1" dirty="0" err="1">
                          <a:effectLst/>
                        </a:rPr>
                        <a:t>Synechocystis</a:t>
                      </a:r>
                      <a:r>
                        <a:rPr lang="ru-RU" sz="1100" b="1" i="1" dirty="0">
                          <a:effectLst/>
                        </a:rPr>
                        <a:t> </a:t>
                      </a:r>
                      <a:r>
                        <a:rPr lang="ru-RU" sz="1100" b="1" i="1" dirty="0" err="1">
                          <a:effectLst/>
                        </a:rPr>
                        <a:t>sp</a:t>
                      </a:r>
                      <a:r>
                        <a:rPr lang="ru-RU" sz="1100" b="1" i="1" dirty="0">
                          <a:effectLst/>
                        </a:rPr>
                        <a:t>. </a:t>
                      </a:r>
                      <a:r>
                        <a:rPr lang="ru-RU" sz="1100" b="1" i="0" dirty="0">
                          <a:effectLst/>
                        </a:rPr>
                        <a:t>PCC 6803</a:t>
                      </a:r>
                      <a:endParaRPr lang="ru-RU" sz="700" b="1" i="0"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b="1">
                          <a:effectLst/>
                        </a:rPr>
                        <a:t>18</a:t>
                      </a:r>
                      <a:endParaRPr lang="ru-RU" sz="700" b="1">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b="1" i="1" dirty="0" err="1">
                          <a:effectLst/>
                        </a:rPr>
                        <a:t>Synechococcus</a:t>
                      </a:r>
                      <a:r>
                        <a:rPr lang="ru-RU" sz="1100" b="1" i="1" dirty="0">
                          <a:effectLst/>
                        </a:rPr>
                        <a:t> </a:t>
                      </a:r>
                      <a:r>
                        <a:rPr lang="ru-RU" sz="1100" b="1" i="1" dirty="0" err="1">
                          <a:effectLst/>
                        </a:rPr>
                        <a:t>elongatus</a:t>
                      </a:r>
                      <a:endParaRPr lang="ru-RU" sz="7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b="1">
                          <a:effectLst/>
                        </a:rPr>
                        <a:t>18</a:t>
                      </a:r>
                      <a:endParaRPr lang="ru-RU" sz="700" b="1">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b="1" i="1" dirty="0" err="1">
                          <a:effectLst/>
                        </a:rPr>
                        <a:t>Synechococcus</a:t>
                      </a:r>
                      <a:r>
                        <a:rPr lang="ru-RU" sz="1100" b="1" i="1" dirty="0">
                          <a:effectLst/>
                        </a:rPr>
                        <a:t> </a:t>
                      </a:r>
                      <a:r>
                        <a:rPr lang="ru-RU" sz="1100" b="1" i="1" dirty="0" err="1">
                          <a:effectLst/>
                        </a:rPr>
                        <a:t>sp</a:t>
                      </a:r>
                      <a:r>
                        <a:rPr lang="ru-RU" sz="1100" b="1" i="1" dirty="0">
                          <a:effectLst/>
                        </a:rPr>
                        <a:t>.</a:t>
                      </a:r>
                      <a:endParaRPr lang="ru-RU" sz="7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b="1" dirty="0">
                          <a:effectLst/>
                        </a:rPr>
                        <a:t>11</a:t>
                      </a:r>
                      <a:endParaRPr lang="ru-RU" sz="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r h="264511">
                <a:tc>
                  <a:txBody>
                    <a:bodyPr/>
                    <a:lstStyle/>
                    <a:p>
                      <a:pPr>
                        <a:lnSpc>
                          <a:spcPct val="107000"/>
                        </a:lnSpc>
                        <a:spcAft>
                          <a:spcPts val="0"/>
                        </a:spcAft>
                      </a:pPr>
                      <a:r>
                        <a:rPr lang="ru-RU" sz="1100" i="1" dirty="0" err="1">
                          <a:effectLst/>
                        </a:rPr>
                        <a:t>Trichodesmium</a:t>
                      </a:r>
                      <a:r>
                        <a:rPr lang="ru-RU" sz="1100" i="1" dirty="0">
                          <a:effectLst/>
                        </a:rPr>
                        <a:t> </a:t>
                      </a:r>
                      <a:r>
                        <a:rPr lang="ru-RU" sz="1100" i="1" dirty="0" err="1">
                          <a:effectLst/>
                        </a:rPr>
                        <a:t>erythraeum</a:t>
                      </a:r>
                      <a:endParaRPr lang="ru-RU" sz="7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c>
                  <a:txBody>
                    <a:bodyPr/>
                    <a:lstStyle/>
                    <a:p>
                      <a:pPr>
                        <a:lnSpc>
                          <a:spcPct val="107000"/>
                        </a:lnSpc>
                        <a:spcAft>
                          <a:spcPts val="0"/>
                        </a:spcAft>
                      </a:pPr>
                      <a:r>
                        <a:rPr lang="ru-RU" sz="1100" dirty="0">
                          <a:effectLst/>
                        </a:rPr>
                        <a:t>0.05–0.12</a:t>
                      </a:r>
                      <a:endParaRPr lang="ru-R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8258" marR="48258" marT="9652" marB="9652"/>
                </a:tc>
              </a:tr>
            </a:tbl>
          </a:graphicData>
        </a:graphic>
      </p:graphicFrame>
      <p:sp>
        <p:nvSpPr>
          <p:cNvPr id="3" name="Rectangle 1"/>
          <p:cNvSpPr>
            <a:spLocks noChangeArrowheads="1"/>
          </p:cNvSpPr>
          <p:nvPr/>
        </p:nvSpPr>
        <p:spPr bwMode="auto">
          <a:xfrm>
            <a:off x="2543401" y="2067247"/>
            <a:ext cx="20262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n-US" altLang="ru-RU" dirty="0">
                <a:solidFill>
                  <a:srgbClr val="5C5C5C"/>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altLang="ru-RU" dirty="0">
              <a:solidFill>
                <a:prstClr val="black"/>
              </a:solidFill>
              <a:latin typeface="Arial" panose="020B0604020202020204" pitchFamily="34" charset="0"/>
            </a:endParaRPr>
          </a:p>
        </p:txBody>
      </p:sp>
      <p:sp>
        <p:nvSpPr>
          <p:cNvPr id="4" name="Заголовок 3"/>
          <p:cNvSpPr>
            <a:spLocks noGrp="1"/>
          </p:cNvSpPr>
          <p:nvPr>
            <p:ph type="title" idx="4294967295"/>
          </p:nvPr>
        </p:nvSpPr>
        <p:spPr>
          <a:xfrm>
            <a:off x="4305300" y="476250"/>
            <a:ext cx="7886700" cy="995363"/>
          </a:xfrm>
        </p:spPr>
        <p:txBody>
          <a:bodyPr>
            <a:normAutofit fontScale="90000"/>
          </a:bodyPr>
          <a:lstStyle/>
          <a:p>
            <a:pPr lvl="0" eaLnBrk="0" fontAlgn="base" hangingPunct="0">
              <a:lnSpc>
                <a:spcPct val="100000"/>
              </a:lnSpc>
              <a:spcAft>
                <a:spcPct val="0"/>
              </a:spcAft>
            </a:pPr>
            <a:r>
              <a:rPr lang="ru-RU" altLang="ru-RU" sz="1200" dirty="0"/>
              <a:t/>
            </a:r>
            <a:br>
              <a:rPr lang="ru-RU" altLang="ru-RU" sz="1200" dirty="0"/>
            </a:br>
            <a:r>
              <a:rPr kumimoji="0" lang="en-US" altLang="ru-RU" b="0" i="0" u="none" strike="noStrike" cap="none" normalizeH="0" baseline="0" dirty="0" smtClean="0">
                <a:ln>
                  <a:noFill/>
                </a:ln>
                <a:solidFill>
                  <a:srgbClr val="5C5C5C"/>
                </a:solidFill>
                <a:effectLst/>
                <a:latin typeface="Arial Unicode MS" panose="020B0604020202020204" pitchFamily="34" charset="-128"/>
                <a:ea typeface="Arial Unicode MS" panose="020B0604020202020204" pitchFamily="34" charset="-128"/>
                <a:cs typeface="Arial Unicode MS" panose="020B0604020202020204" pitchFamily="34" charset="-128"/>
              </a:rPr>
              <a:t>C</a:t>
            </a:r>
            <a:r>
              <a:rPr kumimoji="0" lang="ru-RU" altLang="ru-RU" b="0" i="0" u="none" strike="noStrike" cap="none" normalizeH="0" baseline="0" dirty="0" err="1" smtClean="0">
                <a:ln>
                  <a:noFill/>
                </a:ln>
                <a:solidFill>
                  <a:srgbClr val="5C5C5C"/>
                </a:solidFill>
                <a:effectLst/>
                <a:latin typeface="Arial Unicode MS" panose="020B0604020202020204" pitchFamily="34" charset="-128"/>
                <a:ea typeface="Arial Unicode MS" panose="020B0604020202020204" pitchFamily="34" charset="-128"/>
                <a:cs typeface="Arial Unicode MS" panose="020B0604020202020204" pitchFamily="34" charset="-128"/>
              </a:rPr>
              <a:t>одержание</a:t>
            </a:r>
            <a:r>
              <a:rPr kumimoji="0" lang="ru-RU" altLang="ru-RU" b="0" i="0" u="none" strike="noStrike" cap="none" normalizeH="0" baseline="0" dirty="0" smtClean="0">
                <a:ln>
                  <a:noFill/>
                </a:ln>
                <a:solidFill>
                  <a:srgbClr val="5C5C5C"/>
                </a:solidFill>
                <a:effectLst/>
                <a:latin typeface="Arial Unicode MS" panose="020B0604020202020204" pitchFamily="34" charset="-128"/>
                <a:ea typeface="Arial Unicode MS" panose="020B0604020202020204" pitchFamily="34" charset="-128"/>
                <a:cs typeface="Arial Unicode MS" panose="020B0604020202020204" pitchFamily="34" charset="-128"/>
              </a:rPr>
              <a:t> жиров в различных штаммах </a:t>
            </a:r>
            <a:r>
              <a:rPr kumimoji="0" lang="ru-RU" altLang="ru-RU" b="0" i="0" u="none" strike="noStrike" cap="none" normalizeH="0" baseline="0" dirty="0" err="1" smtClean="0">
                <a:ln>
                  <a:noFill/>
                </a:ln>
                <a:solidFill>
                  <a:srgbClr val="5C5C5C"/>
                </a:solidFill>
                <a:effectLst/>
                <a:latin typeface="Arial Unicode MS" panose="020B0604020202020204" pitchFamily="34" charset="-128"/>
                <a:ea typeface="Arial Unicode MS" panose="020B0604020202020204" pitchFamily="34" charset="-128"/>
                <a:cs typeface="Arial Unicode MS" panose="020B0604020202020204" pitchFamily="34" charset="-128"/>
              </a:rPr>
              <a:t>цианобактерий</a:t>
            </a:r>
            <a:endParaRPr lang="ru-RU" dirty="0"/>
          </a:p>
        </p:txBody>
      </p:sp>
      <p:sp>
        <p:nvSpPr>
          <p:cNvPr id="6" name="Прямоугольник 5"/>
          <p:cNvSpPr/>
          <p:nvPr/>
        </p:nvSpPr>
        <p:spPr>
          <a:xfrm>
            <a:off x="1500442" y="6211670"/>
            <a:ext cx="8700015" cy="646331"/>
          </a:xfrm>
          <a:prstGeom prst="rect">
            <a:avLst/>
          </a:prstGeom>
        </p:spPr>
        <p:txBody>
          <a:bodyPr wrap="square">
            <a:spAutoFit/>
          </a:bodyPr>
          <a:lstStyle/>
          <a:p>
            <a:pPr fontAlgn="base">
              <a:spcBef>
                <a:spcPct val="0"/>
              </a:spcBef>
              <a:spcAft>
                <a:spcPct val="0"/>
              </a:spcAft>
              <a:tabLst>
                <a:tab pos="656722" algn="l"/>
                <a:tab pos="1313444" algn="l"/>
                <a:tab pos="1970166" algn="l"/>
                <a:tab pos="2626888" algn="l"/>
                <a:tab pos="3283610" algn="l"/>
                <a:tab pos="3940332" algn="l"/>
                <a:tab pos="4597055" algn="l"/>
                <a:tab pos="5253777" algn="l"/>
                <a:tab pos="5910499" algn="l"/>
              </a:tabLst>
            </a:pPr>
            <a:r>
              <a:rPr lang="en-GB" sz="1200" b="1" dirty="0">
                <a:solidFill>
                  <a:srgbClr val="000000"/>
                </a:solidFill>
                <a:latin typeface="Arial" panose="020B0604020202020204" pitchFamily="34" charset="0"/>
              </a:rPr>
              <a:t>Journal of Applied Microbiology</a:t>
            </a:r>
            <a:r>
              <a:rPr lang="en-GB" sz="1200" dirty="0">
                <a:solidFill>
                  <a:srgbClr val="000000"/>
                </a:solidFill>
                <a:latin typeface="Arial" panose="020B0604020202020204" pitchFamily="34" charset="0"/>
              </a:rPr>
              <a:t/>
            </a:r>
            <a:br>
              <a:rPr lang="en-GB" sz="1200" dirty="0">
                <a:solidFill>
                  <a:srgbClr val="000000"/>
                </a:solidFill>
                <a:latin typeface="Arial" panose="020B0604020202020204" pitchFamily="34" charset="0"/>
              </a:rPr>
            </a:br>
            <a:r>
              <a:rPr lang="en-GB" sz="1200" dirty="0">
                <a:solidFill>
                  <a:srgbClr val="000000"/>
                </a:solidFill>
                <a:latin typeface="Arial" panose="020B0604020202020204" pitchFamily="34" charset="0"/>
              </a:rPr>
              <a:t>0236, 20 AUG 2014 DOI: 10.1111/jam.12612</a:t>
            </a:r>
            <a:br>
              <a:rPr lang="en-GB" sz="1200" dirty="0">
                <a:solidFill>
                  <a:srgbClr val="000000"/>
                </a:solidFill>
                <a:latin typeface="Arial" panose="020B0604020202020204" pitchFamily="34" charset="0"/>
              </a:rPr>
            </a:br>
            <a:r>
              <a:rPr lang="en-GB" sz="1200" dirty="0">
                <a:solidFill>
                  <a:srgbClr val="000000"/>
                </a:solidFill>
                <a:latin typeface="Arial" panose="020B0604020202020204" pitchFamily="34" charset="0"/>
                <a:hlinkClick r:id="rId2"/>
              </a:rPr>
              <a:t>http://onlinelibrary.wiley.com/doi/10.1111/jam.12612/full#jam12612-fig-0001</a:t>
            </a:r>
            <a:endParaRPr lang="en-GB" sz="1200" dirty="0">
              <a:solidFill>
                <a:srgbClr val="000000"/>
              </a:solidFill>
              <a:latin typeface="Arial" panose="020B0604020202020204" pitchFamily="34" charset="0"/>
              <a:hlinkClick r:id="rId2"/>
            </a:endParaRPr>
          </a:p>
        </p:txBody>
      </p:sp>
    </p:spTree>
    <p:extLst>
      <p:ext uri="{BB962C8B-B14F-4D97-AF65-F5344CB8AC3E}">
        <p14:creationId xmlns:p14="http://schemas.microsoft.com/office/powerpoint/2010/main" val="3714612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8849" y="983264"/>
            <a:ext cx="12054303" cy="993775"/>
          </a:xfrm>
        </p:spPr>
        <p:txBody>
          <a:bodyPr>
            <a:normAutofit fontScale="90000"/>
          </a:bodyPr>
          <a:lstStyle/>
          <a:p>
            <a:pPr lvl="0" algn="ctr" eaLnBrk="0" fontAlgn="base" hangingPunct="0">
              <a:lnSpc>
                <a:spcPct val="100000"/>
              </a:lnSpc>
              <a:spcAft>
                <a:spcPct val="0"/>
              </a:spcAft>
            </a:pPr>
            <a:r>
              <a:rPr kumimoji="0" lang="ru-RU" altLang="ru-RU" b="0" i="0" u="none" strike="noStrike" cap="none" normalizeH="0" baseline="0" dirty="0" smtClean="0">
                <a:ln>
                  <a:noFill/>
                </a:ln>
                <a:solidFill>
                  <a:schemeClr val="tx1"/>
                </a:solidFill>
                <a:effectLst/>
              </a:rPr>
              <a:t/>
            </a:r>
            <a:br>
              <a:rPr kumimoji="0" lang="ru-RU" altLang="ru-RU" b="0" i="0" u="none" strike="noStrike" cap="none" normalizeH="0" baseline="0" dirty="0" smtClean="0">
                <a:ln>
                  <a:noFill/>
                </a:ln>
                <a:solidFill>
                  <a:schemeClr val="tx1"/>
                </a:solidFill>
                <a:effectLst/>
              </a:rPr>
            </a:br>
            <a:r>
              <a:rPr kumimoji="0" lang="ru-RU" altLang="ru-RU" b="0" i="0" u="none" strike="noStrike" cap="none" normalizeH="0" baseline="0" dirty="0" err="1" smtClean="0">
                <a:ln>
                  <a:noFill/>
                </a:ln>
                <a:solidFill>
                  <a:schemeClr val="tx1"/>
                </a:solidFill>
                <a:effectLst/>
              </a:rPr>
              <a:t>Биоремедиация</a:t>
            </a:r>
            <a:r>
              <a:rPr kumimoji="0" lang="ru-RU" altLang="ru-RU" b="0" i="0" u="none" strike="noStrike" cap="none" normalizeH="0" baseline="0" dirty="0" smtClean="0">
                <a:ln>
                  <a:noFill/>
                </a:ln>
                <a:solidFill>
                  <a:schemeClr val="tx1"/>
                </a:solidFill>
                <a:effectLst/>
              </a:rPr>
              <a:t> различных типов сточных вод </a:t>
            </a:r>
            <a:r>
              <a:rPr kumimoji="0" lang="ru-RU" altLang="ru-RU" b="0" i="0" u="none" strike="noStrike" cap="none" normalizeH="0" baseline="0" dirty="0" err="1" smtClean="0">
                <a:ln>
                  <a:noFill/>
                </a:ln>
                <a:solidFill>
                  <a:schemeClr val="tx1"/>
                </a:solidFill>
                <a:effectLst/>
              </a:rPr>
              <a:t>цианобактериями</a:t>
            </a:r>
            <a:r>
              <a:rPr lang="en-US" altLang="ru-RU" sz="7200" dirty="0">
                <a:latin typeface="Arial" panose="020B0604020202020204" pitchFamily="34" charset="0"/>
              </a:rPr>
              <a:t/>
            </a:r>
            <a:br>
              <a:rPr lang="en-US" altLang="ru-RU" sz="7200" dirty="0">
                <a:latin typeface="Arial" panose="020B0604020202020204" pitchFamily="34" charset="0"/>
              </a:rPr>
            </a:b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3382915313"/>
              </p:ext>
            </p:extLst>
          </p:nvPr>
        </p:nvGraphicFramePr>
        <p:xfrm>
          <a:off x="1709352" y="1275776"/>
          <a:ext cx="6678826" cy="4588829"/>
        </p:xfrm>
        <a:graphic>
          <a:graphicData uri="http://schemas.openxmlformats.org/drawingml/2006/table">
            <a:tbl>
              <a:tblPr firstRow="1" firstCol="1" bandRow="1">
                <a:tableStyleId>{5C22544A-7EE6-4342-B048-85BDC9FD1C3A}</a:tableStyleId>
              </a:tblPr>
              <a:tblGrid>
                <a:gridCol w="2516145"/>
                <a:gridCol w="2012606"/>
                <a:gridCol w="2150075"/>
              </a:tblGrid>
              <a:tr h="194072">
                <a:tc>
                  <a:txBody>
                    <a:bodyPr/>
                    <a:lstStyle/>
                    <a:p>
                      <a:pPr>
                        <a:lnSpc>
                          <a:spcPct val="107000"/>
                        </a:lnSpc>
                        <a:spcAft>
                          <a:spcPts val="0"/>
                        </a:spcAft>
                      </a:pPr>
                      <a:r>
                        <a:rPr lang="ru-RU" sz="1100" dirty="0" err="1">
                          <a:effectLst/>
                        </a:rPr>
                        <a:t>Type</a:t>
                      </a:r>
                      <a:r>
                        <a:rPr lang="ru-RU" sz="1100" dirty="0">
                          <a:effectLst/>
                        </a:rPr>
                        <a:t> </a:t>
                      </a:r>
                      <a:r>
                        <a:rPr lang="ru-RU" sz="1100" dirty="0" err="1">
                          <a:effectLst/>
                        </a:rPr>
                        <a:t>of</a:t>
                      </a:r>
                      <a:r>
                        <a:rPr lang="ru-RU" sz="1100" dirty="0">
                          <a:effectLst/>
                        </a:rPr>
                        <a:t> </a:t>
                      </a:r>
                      <a:r>
                        <a:rPr lang="ru-RU" sz="1100" dirty="0" err="1">
                          <a:effectLst/>
                        </a:rPr>
                        <a:t>wastewater</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err="1">
                          <a:effectLst/>
                        </a:rPr>
                        <a:t>Cyanobacteria</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err="1">
                          <a:effectLst/>
                        </a:rPr>
                        <a:t>Compound</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dirty="0" err="1">
                          <a:effectLst/>
                        </a:rPr>
                        <a:t>Synthetic</a:t>
                      </a:r>
                      <a:r>
                        <a:rPr lang="ru-RU" sz="1100" dirty="0">
                          <a:effectLst/>
                        </a:rPr>
                        <a:t> </a:t>
                      </a:r>
                      <a:r>
                        <a:rPr lang="ru-RU" sz="1100" dirty="0" err="1">
                          <a:effectLst/>
                        </a:rPr>
                        <a:t>heavy</a:t>
                      </a:r>
                      <a:r>
                        <a:rPr lang="ru-RU" sz="1100" dirty="0">
                          <a:effectLst/>
                        </a:rPr>
                        <a:t> </a:t>
                      </a:r>
                      <a:r>
                        <a:rPr lang="ru-RU" sz="1100" dirty="0" err="1">
                          <a:effectLst/>
                        </a:rPr>
                        <a:t>metal</a:t>
                      </a:r>
                      <a:r>
                        <a:rPr lang="ru-RU" sz="1100" dirty="0">
                          <a:effectLst/>
                        </a:rPr>
                        <a:t> </a:t>
                      </a:r>
                      <a:r>
                        <a:rPr lang="ru-RU" sz="1100" dirty="0" err="1">
                          <a:effectLst/>
                        </a:rPr>
                        <a:t>solution</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Aphanothece</a:t>
                      </a:r>
                      <a:r>
                        <a:rPr lang="ru-RU" sz="1100" i="1" dirty="0">
                          <a:effectLst/>
                        </a:rPr>
                        <a:t> </a:t>
                      </a:r>
                      <a:r>
                        <a:rPr lang="ru-RU" sz="1100" i="1" dirty="0" err="1">
                          <a:effectLst/>
                        </a:rPr>
                        <a:t>halophytica</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err="1">
                          <a:effectLst/>
                        </a:rPr>
                        <a:t>Zn</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dirty="0" err="1">
                          <a:effectLst/>
                        </a:rPr>
                        <a:t>Synthetic</a:t>
                      </a:r>
                      <a:r>
                        <a:rPr lang="ru-RU" sz="1100" dirty="0">
                          <a:effectLst/>
                        </a:rPr>
                        <a:t> </a:t>
                      </a:r>
                      <a:r>
                        <a:rPr lang="ru-RU" sz="1100" dirty="0" err="1">
                          <a:effectLst/>
                        </a:rPr>
                        <a:t>heavy</a:t>
                      </a:r>
                      <a:r>
                        <a:rPr lang="ru-RU" sz="1100" dirty="0">
                          <a:effectLst/>
                        </a:rPr>
                        <a:t> </a:t>
                      </a:r>
                      <a:r>
                        <a:rPr lang="ru-RU" sz="1100" dirty="0" err="1">
                          <a:effectLst/>
                        </a:rPr>
                        <a:t>metal</a:t>
                      </a:r>
                      <a:r>
                        <a:rPr lang="ru-RU" sz="1100" dirty="0">
                          <a:effectLst/>
                        </a:rPr>
                        <a:t> </a:t>
                      </a:r>
                      <a:r>
                        <a:rPr lang="ru-RU" sz="1100" dirty="0" err="1">
                          <a:effectLst/>
                        </a:rPr>
                        <a:t>solution</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Lyngbya</a:t>
                      </a:r>
                      <a:r>
                        <a:rPr lang="ru-RU" sz="1100" i="1" dirty="0">
                          <a:effectLst/>
                        </a:rPr>
                        <a:t> </a:t>
                      </a:r>
                      <a:r>
                        <a:rPr lang="ru-RU" sz="1100" i="1" dirty="0" err="1">
                          <a:effectLst/>
                        </a:rPr>
                        <a:t>taylorii</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err="1">
                          <a:effectLst/>
                        </a:rPr>
                        <a:t>Cd</a:t>
                      </a:r>
                      <a:r>
                        <a:rPr lang="ru-RU" sz="1100" dirty="0">
                          <a:effectLst/>
                        </a:rPr>
                        <a:t>, </a:t>
                      </a:r>
                      <a:r>
                        <a:rPr lang="ru-RU" sz="1100" dirty="0" err="1">
                          <a:effectLst/>
                        </a:rPr>
                        <a:t>Pb</a:t>
                      </a:r>
                      <a:r>
                        <a:rPr lang="ru-RU" sz="1100" dirty="0">
                          <a:effectLst/>
                        </a:rPr>
                        <a:t>, </a:t>
                      </a:r>
                      <a:r>
                        <a:rPr lang="ru-RU" sz="1100" dirty="0" err="1">
                          <a:effectLst/>
                        </a:rPr>
                        <a:t>Ni</a:t>
                      </a:r>
                      <a:r>
                        <a:rPr lang="ru-RU" sz="1100" dirty="0">
                          <a:effectLst/>
                        </a:rPr>
                        <a:t>, </a:t>
                      </a:r>
                      <a:r>
                        <a:rPr lang="ru-RU" sz="1100" dirty="0" err="1">
                          <a:effectLst/>
                        </a:rPr>
                        <a:t>Zn</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dirty="0" err="1">
                          <a:effectLst/>
                        </a:rPr>
                        <a:t>Synthetic</a:t>
                      </a:r>
                      <a:r>
                        <a:rPr lang="ru-RU" sz="1100" dirty="0">
                          <a:effectLst/>
                        </a:rPr>
                        <a:t> </a:t>
                      </a:r>
                      <a:r>
                        <a:rPr lang="ru-RU" sz="1100" dirty="0" err="1">
                          <a:effectLst/>
                        </a:rPr>
                        <a:t>heavy</a:t>
                      </a:r>
                      <a:r>
                        <a:rPr lang="ru-RU" sz="1100" dirty="0">
                          <a:effectLst/>
                        </a:rPr>
                        <a:t> </a:t>
                      </a:r>
                      <a:r>
                        <a:rPr lang="ru-RU" sz="1100" dirty="0" err="1">
                          <a:effectLst/>
                        </a:rPr>
                        <a:t>metal</a:t>
                      </a:r>
                      <a:r>
                        <a:rPr lang="ru-RU" sz="1100" dirty="0">
                          <a:effectLst/>
                        </a:rPr>
                        <a:t> </a:t>
                      </a:r>
                      <a:r>
                        <a:rPr lang="ru-RU" sz="1100" dirty="0" err="1">
                          <a:effectLst/>
                        </a:rPr>
                        <a:t>solution</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Phormidium</a:t>
                      </a:r>
                      <a:r>
                        <a:rPr lang="ru-RU" sz="1100" i="1" dirty="0">
                          <a:effectLst/>
                        </a:rPr>
                        <a:t> </a:t>
                      </a:r>
                      <a:r>
                        <a:rPr lang="ru-RU" sz="1100" i="1" dirty="0" err="1">
                          <a:effectLst/>
                        </a:rPr>
                        <a:t>laminosum</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err="1">
                          <a:effectLst/>
                        </a:rPr>
                        <a:t>Cu</a:t>
                      </a:r>
                      <a:r>
                        <a:rPr lang="ru-RU" sz="1100" dirty="0">
                          <a:effectLst/>
                        </a:rPr>
                        <a:t>, </a:t>
                      </a:r>
                      <a:r>
                        <a:rPr lang="ru-RU" sz="1100" dirty="0" err="1">
                          <a:effectLst/>
                        </a:rPr>
                        <a:t>Ni</a:t>
                      </a:r>
                      <a:r>
                        <a:rPr lang="ru-RU" sz="1100" dirty="0">
                          <a:effectLst/>
                        </a:rPr>
                        <a:t>, </a:t>
                      </a:r>
                      <a:r>
                        <a:rPr lang="ru-RU" sz="1100" dirty="0" err="1">
                          <a:effectLst/>
                        </a:rPr>
                        <a:t>Zn</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dirty="0" err="1">
                          <a:effectLst/>
                        </a:rPr>
                        <a:t>Industrial</a:t>
                      </a:r>
                      <a:r>
                        <a:rPr lang="ru-RU" sz="1100" dirty="0">
                          <a:effectLst/>
                        </a:rPr>
                        <a:t> </a:t>
                      </a:r>
                      <a:r>
                        <a:rPr lang="ru-RU" sz="1100" dirty="0" err="1">
                          <a:effectLst/>
                        </a:rPr>
                        <a:t>sewage</a:t>
                      </a:r>
                      <a:r>
                        <a:rPr lang="ru-RU" sz="1100" dirty="0">
                          <a:effectLst/>
                        </a:rPr>
                        <a:t> </a:t>
                      </a:r>
                      <a:r>
                        <a:rPr lang="ru-RU" sz="1100" dirty="0" err="1">
                          <a:effectLst/>
                        </a:rPr>
                        <a:t>water</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Nostoc</a:t>
                      </a:r>
                      <a:r>
                        <a:rPr lang="ru-RU" sz="1100" i="1" dirty="0">
                          <a:effectLst/>
                        </a:rPr>
                        <a:t> </a:t>
                      </a:r>
                      <a:r>
                        <a:rPr lang="ru-RU" sz="1100" i="1" dirty="0" err="1">
                          <a:effectLst/>
                        </a:rPr>
                        <a:t>linckia</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err="1">
                          <a:effectLst/>
                        </a:rPr>
                        <a:t>Zn</a:t>
                      </a:r>
                      <a:r>
                        <a:rPr lang="ru-RU" sz="1100" dirty="0">
                          <a:effectLst/>
                        </a:rPr>
                        <a:t>, </a:t>
                      </a:r>
                      <a:r>
                        <a:rPr lang="ru-RU" sz="1100" dirty="0" err="1">
                          <a:effectLst/>
                        </a:rPr>
                        <a:t>Cd</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365284">
                <a:tc>
                  <a:txBody>
                    <a:bodyPr/>
                    <a:lstStyle/>
                    <a:p>
                      <a:pPr>
                        <a:lnSpc>
                          <a:spcPct val="107000"/>
                        </a:lnSpc>
                        <a:spcAft>
                          <a:spcPts val="0"/>
                        </a:spcAft>
                      </a:pPr>
                      <a:r>
                        <a:rPr lang="en-US" sz="1100" dirty="0">
                          <a:effectLst/>
                        </a:rPr>
                        <a:t>Industrial effluent (salt and soda company) and sewage water</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Anabaena</a:t>
                      </a:r>
                      <a:r>
                        <a:rPr lang="ru-RU" sz="1100" i="1" dirty="0">
                          <a:effectLst/>
                        </a:rPr>
                        <a:t> </a:t>
                      </a:r>
                      <a:r>
                        <a:rPr lang="ru-RU" sz="1100" i="1" dirty="0" err="1">
                          <a:effectLst/>
                        </a:rPr>
                        <a:t>subcylindrica</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err="1">
                          <a:effectLst/>
                        </a:rPr>
                        <a:t>Cu</a:t>
                      </a:r>
                      <a:r>
                        <a:rPr lang="ru-RU" sz="1100" dirty="0">
                          <a:effectLst/>
                        </a:rPr>
                        <a:t>, </a:t>
                      </a:r>
                      <a:r>
                        <a:rPr lang="ru-RU" sz="1100" dirty="0" err="1">
                          <a:effectLst/>
                        </a:rPr>
                        <a:t>Co</a:t>
                      </a:r>
                      <a:r>
                        <a:rPr lang="ru-RU" sz="1100" dirty="0">
                          <a:effectLst/>
                        </a:rPr>
                        <a:t>, </a:t>
                      </a:r>
                      <a:r>
                        <a:rPr lang="ru-RU" sz="1100" dirty="0" err="1">
                          <a:effectLst/>
                        </a:rPr>
                        <a:t>Pb</a:t>
                      </a:r>
                      <a:r>
                        <a:rPr lang="ru-RU" sz="1100" dirty="0">
                          <a:effectLst/>
                        </a:rPr>
                        <a:t>, </a:t>
                      </a:r>
                      <a:r>
                        <a:rPr lang="ru-RU" sz="1100" dirty="0" err="1">
                          <a:effectLst/>
                        </a:rPr>
                        <a:t>Mn</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365284">
                <a:tc>
                  <a:txBody>
                    <a:bodyPr/>
                    <a:lstStyle/>
                    <a:p>
                      <a:pPr>
                        <a:lnSpc>
                          <a:spcPct val="107000"/>
                        </a:lnSpc>
                        <a:spcAft>
                          <a:spcPts val="0"/>
                        </a:spcAft>
                      </a:pPr>
                      <a:r>
                        <a:rPr lang="en-US" sz="1100">
                          <a:effectLst/>
                        </a:rPr>
                        <a:t>Industrial waste water (Cr(VI) plating industry)</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smtClean="0">
                          <a:effectLst/>
                        </a:rPr>
                        <a:t>Nostoc</a:t>
                      </a:r>
                      <a:r>
                        <a:rPr lang="ru-RU" sz="1100" i="1" dirty="0" smtClean="0">
                          <a:effectLst/>
                        </a:rPr>
                        <a:t> </a:t>
                      </a:r>
                      <a:r>
                        <a:rPr lang="ru-RU" sz="1100" i="0" dirty="0" smtClean="0">
                          <a:effectLst/>
                        </a:rPr>
                        <a:t>PCC7936</a:t>
                      </a:r>
                      <a:endParaRPr lang="ru-RU" sz="1100" i="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err="1">
                          <a:effectLst/>
                        </a:rPr>
                        <a:t>Cr</a:t>
                      </a:r>
                      <a:r>
                        <a:rPr lang="ru-RU" sz="1100" dirty="0">
                          <a:effectLst/>
                        </a:rPr>
                        <a:t>(VI)</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50114">
                <a:tc>
                  <a:txBody>
                    <a:bodyPr/>
                    <a:lstStyle/>
                    <a:p>
                      <a:pPr>
                        <a:lnSpc>
                          <a:spcPct val="107000"/>
                        </a:lnSpc>
                        <a:spcAft>
                          <a:spcPts val="0"/>
                        </a:spcAft>
                      </a:pPr>
                      <a:r>
                        <a:rPr lang="ru-RU" sz="1100" dirty="0" err="1">
                          <a:effectLst/>
                        </a:rPr>
                        <a:t>Synthetic</a:t>
                      </a:r>
                      <a:r>
                        <a:rPr lang="ru-RU" sz="1100" dirty="0">
                          <a:effectLst/>
                        </a:rPr>
                        <a:t> </a:t>
                      </a:r>
                      <a:r>
                        <a:rPr lang="ru-RU" sz="1100" dirty="0" err="1">
                          <a:effectLst/>
                        </a:rPr>
                        <a:t>heavy</a:t>
                      </a:r>
                      <a:r>
                        <a:rPr lang="ru-RU" sz="1100" dirty="0">
                          <a:effectLst/>
                        </a:rPr>
                        <a:t> </a:t>
                      </a:r>
                      <a:r>
                        <a:rPr lang="ru-RU" sz="1100" dirty="0" err="1">
                          <a:effectLst/>
                        </a:rPr>
                        <a:t>metal</a:t>
                      </a:r>
                      <a:r>
                        <a:rPr lang="ru-RU" sz="1100" dirty="0">
                          <a:effectLst/>
                        </a:rPr>
                        <a:t> </a:t>
                      </a:r>
                      <a:r>
                        <a:rPr lang="ru-RU" sz="1100" dirty="0" err="1">
                          <a:effectLst/>
                        </a:rPr>
                        <a:t>solution</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Oscillatoria</a:t>
                      </a:r>
                      <a:r>
                        <a:rPr lang="ru-RU" sz="1100" i="1" dirty="0">
                          <a:effectLst/>
                        </a:rPr>
                        <a:t> </a:t>
                      </a:r>
                      <a:r>
                        <a:rPr lang="ru-RU" sz="1100" i="1" dirty="0" err="1">
                          <a:effectLst/>
                        </a:rPr>
                        <a:t>anguistissima</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err="1">
                          <a:effectLst/>
                        </a:rPr>
                        <a:t>Zn</a:t>
                      </a:r>
                      <a:r>
                        <a:rPr lang="ru-RU" sz="1100" dirty="0">
                          <a:effectLst/>
                        </a:rPr>
                        <a:t>, </a:t>
                      </a:r>
                      <a:r>
                        <a:rPr lang="ru-RU" sz="1100" dirty="0" err="1">
                          <a:effectLst/>
                        </a:rPr>
                        <a:t>Cu</a:t>
                      </a:r>
                      <a:r>
                        <a:rPr lang="ru-RU" sz="1100" dirty="0">
                          <a:effectLst/>
                        </a:rPr>
                        <a:t>, </a:t>
                      </a:r>
                      <a:r>
                        <a:rPr lang="ru-RU" sz="1100" dirty="0" err="1">
                          <a:effectLst/>
                        </a:rPr>
                        <a:t>Co</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dirty="0" err="1">
                          <a:effectLst/>
                        </a:rPr>
                        <a:t>Synthetic</a:t>
                      </a:r>
                      <a:r>
                        <a:rPr lang="ru-RU" sz="1100" dirty="0">
                          <a:effectLst/>
                        </a:rPr>
                        <a:t> </a:t>
                      </a:r>
                      <a:r>
                        <a:rPr lang="ru-RU" sz="1100" dirty="0" err="1">
                          <a:effectLst/>
                        </a:rPr>
                        <a:t>wastewater</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Anabaena</a:t>
                      </a:r>
                      <a:r>
                        <a:rPr lang="ru-RU" sz="1100" i="1" dirty="0">
                          <a:effectLst/>
                        </a:rPr>
                        <a:t> </a:t>
                      </a:r>
                      <a:r>
                        <a:rPr lang="ru-RU" sz="1100" i="1" dirty="0" err="1">
                          <a:effectLst/>
                        </a:rPr>
                        <a:t>doliolium</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err="1">
                          <a:effectLst/>
                        </a:rPr>
                        <a:t>Nutrients</a:t>
                      </a:r>
                      <a:r>
                        <a:rPr lang="ru-RU" sz="1100" dirty="0">
                          <a:effectLst/>
                        </a:rPr>
                        <a:t>, </a:t>
                      </a:r>
                      <a:r>
                        <a:rPr lang="ru-RU" sz="1100" dirty="0" err="1">
                          <a:effectLst/>
                        </a:rPr>
                        <a:t>Cu</a:t>
                      </a:r>
                      <a:r>
                        <a:rPr lang="ru-RU" sz="1100" dirty="0">
                          <a:effectLst/>
                        </a:rPr>
                        <a:t> </a:t>
                      </a:r>
                      <a:r>
                        <a:rPr lang="ru-RU" sz="1100" dirty="0" err="1">
                          <a:effectLst/>
                        </a:rPr>
                        <a:t>and</a:t>
                      </a:r>
                      <a:r>
                        <a:rPr lang="ru-RU" sz="1100" dirty="0">
                          <a:effectLst/>
                        </a:rPr>
                        <a:t> </a:t>
                      </a:r>
                      <a:r>
                        <a:rPr lang="ru-RU" sz="1100" dirty="0" err="1">
                          <a:effectLst/>
                        </a:rPr>
                        <a:t>Fe</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a:effectLst/>
                        </a:rPr>
                        <a:t>Synthetic wastewater</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Spirulina</a:t>
                      </a:r>
                      <a:r>
                        <a:rPr lang="ru-RU" sz="1100" i="1" dirty="0">
                          <a:effectLst/>
                        </a:rPr>
                        <a:t> </a:t>
                      </a:r>
                      <a:r>
                        <a:rPr lang="ru-RU" sz="1100" i="1" dirty="0" err="1">
                          <a:effectLst/>
                        </a:rPr>
                        <a:t>platensis</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r>
                        <a:rPr lang="ru-RU" sz="1100" dirty="0">
                          <a:effectLst/>
                        </a:rPr>
                        <a:t>NO</a:t>
                      </a:r>
                      <a:r>
                        <a:rPr lang="ru-RU" sz="1100" baseline="-25000" dirty="0">
                          <a:effectLst/>
                        </a:rPr>
                        <a:t>3</a:t>
                      </a:r>
                      <a:r>
                        <a:rPr lang="ru-RU" sz="1100" baseline="30000" dirty="0">
                          <a:effectLst/>
                        </a:rPr>
                        <a:t>−</a:t>
                      </a:r>
                      <a:r>
                        <a:rPr lang="ru-RU" sz="1100" dirty="0">
                          <a:effectLst/>
                        </a:rPr>
                        <a:t>, NH</a:t>
                      </a:r>
                      <a:r>
                        <a:rPr lang="ru-RU" sz="1100" baseline="-25000" dirty="0">
                          <a:effectLst/>
                        </a:rPr>
                        <a:t>3</a:t>
                      </a:r>
                      <a:r>
                        <a:rPr lang="ru-RU" sz="1100" dirty="0">
                          <a:effectLst/>
                        </a:rPr>
                        <a:t>, PO</a:t>
                      </a:r>
                      <a:r>
                        <a:rPr lang="ru-RU" sz="1100" baseline="-25000" dirty="0">
                          <a:effectLst/>
                        </a:rPr>
                        <a:t>4</a:t>
                      </a:r>
                      <a:r>
                        <a:rPr lang="ru-RU" sz="1100" baseline="30000" dirty="0" smtClean="0">
                          <a:effectLst/>
                        </a:rPr>
                        <a:t>−</a:t>
                      </a:r>
                      <a:endParaRPr lang="ru-RU" sz="1400" kern="1200" dirty="0">
                        <a:solidFill>
                          <a:schemeClr val="dk1"/>
                        </a:solidFill>
                        <a:effectLst/>
                        <a:latin typeface="+mn-lt"/>
                        <a:ea typeface="+mn-ea"/>
                        <a:cs typeface="+mn-cs"/>
                      </a:endParaRPr>
                    </a:p>
                  </a:txBody>
                  <a:tcPr marL="57150" marR="57150" marT="11430" marB="11430"/>
                </a:tc>
              </a:tr>
              <a:tr h="194072">
                <a:tc>
                  <a:txBody>
                    <a:bodyPr/>
                    <a:lstStyle/>
                    <a:p>
                      <a:pPr>
                        <a:lnSpc>
                          <a:spcPct val="107000"/>
                        </a:lnSpc>
                        <a:spcAft>
                          <a:spcPts val="0"/>
                        </a:spcAft>
                      </a:pPr>
                      <a:r>
                        <a:rPr lang="ru-RU" sz="1100">
                          <a:effectLst/>
                        </a:rPr>
                        <a:t>Domestic sewage effluent</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Oscillatoria</a:t>
                      </a:r>
                      <a:r>
                        <a:rPr lang="ru-RU" sz="1100" i="1" dirty="0">
                          <a:effectLst/>
                        </a:rPr>
                        <a:t> </a:t>
                      </a:r>
                      <a:r>
                        <a:rPr lang="ru-RU" sz="1100" i="1" dirty="0" err="1">
                          <a:effectLst/>
                        </a:rPr>
                        <a:t>sp</a:t>
                      </a:r>
                      <a:r>
                        <a:rPr lang="ru-RU" sz="1100" i="1" dirty="0">
                          <a:effectLst/>
                        </a:rPr>
                        <a:t>.</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a:effectLst/>
                        </a:rPr>
                        <a:t>NO</a:t>
                      </a:r>
                      <a:r>
                        <a:rPr lang="ru-RU" sz="1100" baseline="-25000" dirty="0">
                          <a:effectLst/>
                        </a:rPr>
                        <a:t>3</a:t>
                      </a:r>
                      <a:r>
                        <a:rPr lang="ru-RU" sz="1100" baseline="30000" dirty="0">
                          <a:effectLst/>
                        </a:rPr>
                        <a:t>−</a:t>
                      </a:r>
                      <a:r>
                        <a:rPr lang="ru-RU" sz="1100" dirty="0">
                          <a:effectLst/>
                        </a:rPr>
                        <a:t> </a:t>
                      </a:r>
                      <a:r>
                        <a:rPr lang="ru-RU" sz="1100" dirty="0" err="1">
                          <a:effectLst/>
                        </a:rPr>
                        <a:t>and</a:t>
                      </a:r>
                      <a:r>
                        <a:rPr lang="ru-RU" sz="1100" dirty="0">
                          <a:effectLst/>
                        </a:rPr>
                        <a:t> </a:t>
                      </a:r>
                      <a:r>
                        <a:rPr lang="ru-RU" sz="1100" dirty="0" err="1">
                          <a:effectLst/>
                        </a:rPr>
                        <a:t>orthophosphate</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a:effectLst/>
                        </a:rPr>
                        <a:t>Ground water</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smtClean="0">
                          <a:effectLst/>
                        </a:rPr>
                        <a:t>Synechococcus</a:t>
                      </a:r>
                      <a:r>
                        <a:rPr lang="ru-RU" sz="1100" i="1" dirty="0" smtClean="0">
                          <a:effectLst/>
                        </a:rPr>
                        <a:t> </a:t>
                      </a:r>
                      <a:r>
                        <a:rPr lang="ru-RU" sz="1100" i="1" dirty="0" err="1" smtClean="0">
                          <a:effectLst/>
                        </a:rPr>
                        <a:t>sp</a:t>
                      </a:r>
                      <a:r>
                        <a:rPr lang="ru-RU" sz="1100" i="1" dirty="0">
                          <a:effectLst/>
                        </a:rPr>
                        <a:t>. </a:t>
                      </a:r>
                      <a:r>
                        <a:rPr lang="ru-RU" sz="1100" i="0" dirty="0" err="1">
                          <a:effectLst/>
                        </a:rPr>
                        <a:t>strain</a:t>
                      </a:r>
                      <a:r>
                        <a:rPr lang="ru-RU" sz="1100" i="0" dirty="0">
                          <a:effectLst/>
                        </a:rPr>
                        <a:t> PCC 7942</a:t>
                      </a:r>
                      <a:endParaRPr lang="ru-RU" sz="1100" i="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a:effectLst/>
                        </a:rPr>
                        <a:t>NO</a:t>
                      </a:r>
                      <a:r>
                        <a:rPr lang="ru-RU" sz="1100" baseline="-25000">
                          <a:effectLst/>
                        </a:rPr>
                        <a:t>3</a:t>
                      </a:r>
                      <a:r>
                        <a:rPr lang="ru-RU" sz="1100" baseline="30000">
                          <a:effectLst/>
                        </a:rPr>
                        <a:t>−</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a:effectLst/>
                        </a:rPr>
                        <a:t>Synthetic heavy metal solution</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Phormidium</a:t>
                      </a:r>
                      <a:r>
                        <a:rPr lang="ru-RU" sz="1100" i="1" dirty="0">
                          <a:effectLst/>
                        </a:rPr>
                        <a:t> </a:t>
                      </a:r>
                      <a:r>
                        <a:rPr lang="ru-RU" sz="1100" i="1" dirty="0" err="1">
                          <a:effectLst/>
                        </a:rPr>
                        <a:t>laminosum</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a:effectLst/>
                        </a:rPr>
                        <a:t>N </a:t>
                      </a:r>
                      <a:r>
                        <a:rPr lang="ru-RU" sz="1100" dirty="0" err="1">
                          <a:effectLst/>
                        </a:rPr>
                        <a:t>and</a:t>
                      </a:r>
                      <a:r>
                        <a:rPr lang="ru-RU" sz="1100" dirty="0">
                          <a:effectLst/>
                        </a:rPr>
                        <a:t> P</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a:effectLst/>
                        </a:rPr>
                        <a:t>Urban wastewater</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Phormidium</a:t>
                      </a:r>
                      <a:r>
                        <a:rPr lang="ru-RU" sz="1100" i="1" dirty="0">
                          <a:effectLst/>
                        </a:rPr>
                        <a:t> </a:t>
                      </a:r>
                      <a:r>
                        <a:rPr lang="ru-RU" sz="1100" i="1" dirty="0" err="1">
                          <a:effectLst/>
                        </a:rPr>
                        <a:t>sp</a:t>
                      </a:r>
                      <a:r>
                        <a:rPr lang="ru-RU" sz="1100" i="1" dirty="0">
                          <a:effectLst/>
                        </a:rPr>
                        <a:t>.</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a:effectLst/>
                        </a:rPr>
                        <a:t>NO</a:t>
                      </a:r>
                      <a:r>
                        <a:rPr lang="ru-RU" sz="1100" baseline="-25000" dirty="0">
                          <a:effectLst/>
                        </a:rPr>
                        <a:t>3</a:t>
                      </a:r>
                      <a:r>
                        <a:rPr lang="ru-RU" sz="1100" baseline="30000" dirty="0">
                          <a:effectLst/>
                        </a:rPr>
                        <a:t>−</a:t>
                      </a:r>
                      <a:r>
                        <a:rPr lang="ru-RU" sz="1100" dirty="0">
                          <a:effectLst/>
                        </a:rPr>
                        <a:t> </a:t>
                      </a:r>
                      <a:r>
                        <a:rPr lang="ru-RU" sz="1100" dirty="0" err="1">
                          <a:effectLst/>
                        </a:rPr>
                        <a:t>and</a:t>
                      </a:r>
                      <a:r>
                        <a:rPr lang="ru-RU" sz="1100" dirty="0">
                          <a:effectLst/>
                        </a:rPr>
                        <a:t> PO</a:t>
                      </a:r>
                      <a:r>
                        <a:rPr lang="ru-RU" sz="1100" baseline="-25000" dirty="0">
                          <a:effectLst/>
                        </a:rPr>
                        <a:t>4</a:t>
                      </a:r>
                      <a:r>
                        <a:rPr lang="ru-RU" sz="1100" baseline="300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a:effectLst/>
                        </a:rPr>
                        <a:t>Synthetic wastewater</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Phormidium</a:t>
                      </a:r>
                      <a:r>
                        <a:rPr lang="ru-RU" sz="1100" i="1" dirty="0">
                          <a:effectLst/>
                        </a:rPr>
                        <a:t> </a:t>
                      </a:r>
                      <a:r>
                        <a:rPr lang="ru-RU" sz="1100" i="1" dirty="0" err="1">
                          <a:effectLst/>
                        </a:rPr>
                        <a:t>laminosum</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a:effectLst/>
                        </a:rPr>
                        <a:t>NO</a:t>
                      </a:r>
                      <a:r>
                        <a:rPr lang="ru-RU" sz="1100" baseline="-25000" dirty="0">
                          <a:effectLst/>
                        </a:rPr>
                        <a:t>3</a:t>
                      </a:r>
                      <a:r>
                        <a:rPr lang="ru-RU" sz="1100" baseline="30000" dirty="0">
                          <a:effectLst/>
                        </a:rPr>
                        <a:t>−</a:t>
                      </a:r>
                      <a:r>
                        <a:rPr lang="ru-RU" sz="1100" dirty="0">
                          <a:effectLst/>
                        </a:rPr>
                        <a:t> </a:t>
                      </a:r>
                      <a:r>
                        <a:rPr lang="ru-RU" sz="1100" dirty="0" err="1">
                          <a:effectLst/>
                        </a:rPr>
                        <a:t>and</a:t>
                      </a:r>
                      <a:r>
                        <a:rPr lang="ru-RU" sz="1100" dirty="0">
                          <a:effectLst/>
                        </a:rPr>
                        <a:t> PO</a:t>
                      </a:r>
                      <a:r>
                        <a:rPr lang="ru-RU" sz="1100" baseline="-25000" dirty="0">
                          <a:effectLst/>
                        </a:rPr>
                        <a:t>4</a:t>
                      </a:r>
                      <a:r>
                        <a:rPr lang="ru-RU" sz="1100" baseline="300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a:effectLst/>
                        </a:rPr>
                        <a:t>Synthetic wastewater</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Anabaena</a:t>
                      </a:r>
                      <a:r>
                        <a:rPr lang="ru-RU" sz="1100" i="1" dirty="0">
                          <a:effectLst/>
                        </a:rPr>
                        <a:t> </a:t>
                      </a:r>
                      <a:r>
                        <a:rPr lang="ru-RU" sz="1100" i="0" dirty="0">
                          <a:effectLst/>
                        </a:rPr>
                        <a:t>CH</a:t>
                      </a:r>
                      <a:r>
                        <a:rPr lang="ru-RU" sz="1100" i="0" baseline="-25000" dirty="0">
                          <a:effectLst/>
                        </a:rPr>
                        <a:t>3</a:t>
                      </a:r>
                      <a:endParaRPr lang="ru-RU" sz="1100" i="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a:effectLst/>
                        </a:rPr>
                        <a:t>NO</a:t>
                      </a:r>
                      <a:r>
                        <a:rPr lang="ru-RU" sz="1100" baseline="-25000" dirty="0">
                          <a:effectLst/>
                        </a:rPr>
                        <a:t>3</a:t>
                      </a:r>
                      <a:r>
                        <a:rPr lang="ru-RU" sz="1100" baseline="30000" dirty="0">
                          <a:effectLst/>
                        </a:rPr>
                        <a:t>−</a:t>
                      </a:r>
                      <a:r>
                        <a:rPr lang="ru-RU" sz="1100" dirty="0">
                          <a:effectLst/>
                        </a:rPr>
                        <a:t> </a:t>
                      </a:r>
                      <a:r>
                        <a:rPr lang="ru-RU" sz="1100" dirty="0" err="1">
                          <a:effectLst/>
                        </a:rPr>
                        <a:t>and</a:t>
                      </a:r>
                      <a:r>
                        <a:rPr lang="ru-RU" sz="1100" dirty="0">
                          <a:effectLst/>
                        </a:rPr>
                        <a:t> NH</a:t>
                      </a:r>
                      <a:r>
                        <a:rPr lang="ru-RU" sz="1100" baseline="-25000" dirty="0">
                          <a:effectLst/>
                        </a:rPr>
                        <a:t>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a:effectLst/>
                        </a:rPr>
                        <a:t>Swine-wastewater</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Spirulina</a:t>
                      </a:r>
                      <a:r>
                        <a:rPr lang="ru-RU" sz="1100" i="1" dirty="0">
                          <a:effectLst/>
                        </a:rPr>
                        <a:t> </a:t>
                      </a:r>
                      <a:r>
                        <a:rPr lang="ru-RU" sz="1100" i="1" dirty="0" err="1">
                          <a:effectLst/>
                        </a:rPr>
                        <a:t>maxima</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en-US" sz="1100" dirty="0">
                          <a:effectLst/>
                        </a:rPr>
                        <a:t>NH</a:t>
                      </a:r>
                      <a:r>
                        <a:rPr lang="en-US" sz="1100" baseline="-25000" dirty="0">
                          <a:effectLst/>
                        </a:rPr>
                        <a:t>3</a:t>
                      </a:r>
                      <a:r>
                        <a:rPr lang="en-US" sz="1100" dirty="0">
                          <a:effectLst/>
                        </a:rPr>
                        <a:t>–N and total phosphorus</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365284">
                <a:tc>
                  <a:txBody>
                    <a:bodyPr/>
                    <a:lstStyle/>
                    <a:p>
                      <a:pPr>
                        <a:lnSpc>
                          <a:spcPct val="107000"/>
                        </a:lnSpc>
                        <a:spcAft>
                          <a:spcPts val="0"/>
                        </a:spcAft>
                      </a:pPr>
                      <a:r>
                        <a:rPr lang="ru-RU" sz="1100">
                          <a:effectLst/>
                        </a:rPr>
                        <a:t>Synthetic polyphosphonate water</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Spirulina</a:t>
                      </a:r>
                      <a:r>
                        <a:rPr lang="ru-RU" sz="1100" i="1" dirty="0">
                          <a:effectLst/>
                        </a:rPr>
                        <a:t> </a:t>
                      </a:r>
                      <a:r>
                        <a:rPr lang="ru-RU" sz="1100" i="1" dirty="0" err="1">
                          <a:effectLst/>
                        </a:rPr>
                        <a:t>spp</a:t>
                      </a:r>
                      <a:r>
                        <a:rPr lang="ru-RU" sz="1100" i="1" dirty="0">
                          <a:effectLst/>
                        </a:rPr>
                        <a:t>.</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en-US" sz="1100" dirty="0" err="1">
                          <a:effectLst/>
                        </a:rPr>
                        <a:t>Hexamethylenediamine</a:t>
                      </a:r>
                      <a:r>
                        <a:rPr lang="en-US" sz="1100" dirty="0">
                          <a:effectLst/>
                        </a:rPr>
                        <a:t>-N,N,N_,N_-</a:t>
                      </a:r>
                      <a:r>
                        <a:rPr lang="en-US" sz="1100" dirty="0" err="1">
                          <a:effectLst/>
                        </a:rPr>
                        <a:t>tetrakis</a:t>
                      </a:r>
                      <a:r>
                        <a:rPr lang="en-US" sz="1100" dirty="0">
                          <a:effectLst/>
                        </a:rPr>
                        <a:t>(</a:t>
                      </a:r>
                      <a:r>
                        <a:rPr lang="en-US" sz="1100" dirty="0" err="1">
                          <a:effectLst/>
                        </a:rPr>
                        <a:t>methylphosphonic</a:t>
                      </a:r>
                      <a:r>
                        <a:rPr lang="en-US" sz="1100" dirty="0">
                          <a:effectLst/>
                        </a:rPr>
                        <a:t> acid)</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r h="194072">
                <a:tc>
                  <a:txBody>
                    <a:bodyPr/>
                    <a:lstStyle/>
                    <a:p>
                      <a:pPr>
                        <a:lnSpc>
                          <a:spcPct val="107000"/>
                        </a:lnSpc>
                        <a:spcAft>
                          <a:spcPts val="0"/>
                        </a:spcAft>
                      </a:pPr>
                      <a:r>
                        <a:rPr lang="ru-RU" sz="1100" dirty="0" err="1">
                          <a:effectLst/>
                        </a:rPr>
                        <a:t>Refinery</a:t>
                      </a:r>
                      <a:r>
                        <a:rPr lang="ru-RU" sz="1100" dirty="0">
                          <a:effectLst/>
                        </a:rPr>
                        <a:t> </a:t>
                      </a:r>
                      <a:r>
                        <a:rPr lang="ru-RU" sz="1100" dirty="0" err="1">
                          <a:effectLst/>
                        </a:rPr>
                        <a:t>wastewater</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i="1" dirty="0" err="1">
                          <a:effectLst/>
                        </a:rPr>
                        <a:t>Aphanothece</a:t>
                      </a:r>
                      <a:r>
                        <a:rPr lang="ru-RU" sz="1100" i="1" dirty="0">
                          <a:effectLst/>
                        </a:rPr>
                        <a:t> </a:t>
                      </a:r>
                      <a:r>
                        <a:rPr lang="ru-RU" sz="1100" i="1" dirty="0" err="1">
                          <a:effectLst/>
                        </a:rPr>
                        <a:t>microscopica</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c>
                  <a:txBody>
                    <a:bodyPr/>
                    <a:lstStyle/>
                    <a:p>
                      <a:pPr>
                        <a:lnSpc>
                          <a:spcPct val="107000"/>
                        </a:lnSpc>
                        <a:spcAft>
                          <a:spcPts val="0"/>
                        </a:spcAft>
                      </a:pPr>
                      <a:r>
                        <a:rPr lang="ru-RU" sz="1100" dirty="0">
                          <a:effectLst/>
                        </a:rPr>
                        <a:t>CO</a:t>
                      </a:r>
                      <a:r>
                        <a:rPr lang="ru-RU" sz="1100" baseline="-25000" dirty="0">
                          <a:effectLst/>
                        </a:rPr>
                        <a:t>2</a:t>
                      </a:r>
                      <a:r>
                        <a:rPr lang="ru-RU" sz="1100" dirty="0">
                          <a:effectLst/>
                        </a:rPr>
                        <a:t> </a:t>
                      </a:r>
                      <a:r>
                        <a:rPr lang="ru-RU" sz="1100" dirty="0" err="1">
                          <a:effectLst/>
                        </a:rPr>
                        <a:t>biofixation</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 marB="11430"/>
                </a:tc>
              </a:tr>
            </a:tbl>
          </a:graphicData>
        </a:graphic>
      </p:graphicFrame>
      <p:pic>
        <p:nvPicPr>
          <p:cNvPr id="5" name="Рисунок 4"/>
          <p:cNvPicPr>
            <a:picLocks noChangeAspect="1"/>
          </p:cNvPicPr>
          <p:nvPr/>
        </p:nvPicPr>
        <p:blipFill>
          <a:blip r:embed="rId2"/>
          <a:stretch>
            <a:fillRect/>
          </a:stretch>
        </p:blipFill>
        <p:spPr>
          <a:xfrm>
            <a:off x="9250802" y="701404"/>
            <a:ext cx="2803501" cy="1862351"/>
          </a:xfrm>
          <a:prstGeom prst="rect">
            <a:avLst/>
          </a:prstGeom>
        </p:spPr>
      </p:pic>
      <p:sp>
        <p:nvSpPr>
          <p:cNvPr id="7" name="Прямоугольник 6"/>
          <p:cNvSpPr/>
          <p:nvPr/>
        </p:nvSpPr>
        <p:spPr>
          <a:xfrm>
            <a:off x="8616281" y="2610684"/>
            <a:ext cx="1834979" cy="4247317"/>
          </a:xfrm>
          <a:prstGeom prst="rect">
            <a:avLst/>
          </a:prstGeom>
        </p:spPr>
        <p:txBody>
          <a:bodyPr wrap="square">
            <a:spAutoFit/>
          </a:bodyPr>
          <a:lstStyle/>
          <a:p>
            <a:r>
              <a:rPr lang="ru-RU" b="1" dirty="0" err="1">
                <a:solidFill>
                  <a:prstClr val="black"/>
                </a:solidFill>
              </a:rPr>
              <a:t>Биоремедиация</a:t>
            </a:r>
            <a:r>
              <a:rPr lang="ru-RU" dirty="0">
                <a:solidFill>
                  <a:prstClr val="black"/>
                </a:solidFill>
              </a:rPr>
              <a:t> — комплекс методов очистки вод, грунтов и атмосферы с использованием метаболического потенциала биологических объектов — растений, грибов, насекомых, червей и других организмов.</a:t>
            </a:r>
          </a:p>
        </p:txBody>
      </p:sp>
      <p:sp>
        <p:nvSpPr>
          <p:cNvPr id="4" name="Прямоугольник 3"/>
          <p:cNvSpPr/>
          <p:nvPr/>
        </p:nvSpPr>
        <p:spPr>
          <a:xfrm>
            <a:off x="1504001" y="6036057"/>
            <a:ext cx="4572000" cy="830997"/>
          </a:xfrm>
          <a:prstGeom prst="rect">
            <a:avLst/>
          </a:prstGeom>
        </p:spPr>
        <p:txBody>
          <a:bodyPr>
            <a:spAutoFit/>
          </a:bodyPr>
          <a:lstStyle/>
          <a:p>
            <a:pPr fontAlgn="base">
              <a:spcBef>
                <a:spcPct val="0"/>
              </a:spcBef>
              <a:spcAft>
                <a:spcPct val="0"/>
              </a:spcAft>
              <a:tabLst>
                <a:tab pos="656722" algn="l"/>
                <a:tab pos="1313444" algn="l"/>
                <a:tab pos="1970166" algn="l"/>
                <a:tab pos="2626888" algn="l"/>
                <a:tab pos="3283610" algn="l"/>
                <a:tab pos="3940332" algn="l"/>
                <a:tab pos="4597055" algn="l"/>
                <a:tab pos="5253777" algn="l"/>
                <a:tab pos="5910499" algn="l"/>
              </a:tabLst>
            </a:pPr>
            <a:r>
              <a:rPr lang="en-GB" sz="1200" b="1" dirty="0">
                <a:solidFill>
                  <a:srgbClr val="000000"/>
                </a:solidFill>
                <a:latin typeface="Arial" panose="020B0604020202020204" pitchFamily="34" charset="0"/>
              </a:rPr>
              <a:t>Journal of Applied Microbiology</a:t>
            </a:r>
            <a:r>
              <a:rPr lang="en-GB" sz="1200" dirty="0">
                <a:solidFill>
                  <a:srgbClr val="000000"/>
                </a:solidFill>
                <a:latin typeface="Arial" panose="020B0604020202020204" pitchFamily="34" charset="0"/>
              </a:rPr>
              <a:t/>
            </a:r>
            <a:br>
              <a:rPr lang="en-GB" sz="1200" dirty="0">
                <a:solidFill>
                  <a:srgbClr val="000000"/>
                </a:solidFill>
                <a:latin typeface="Arial" panose="020B0604020202020204" pitchFamily="34" charset="0"/>
              </a:rPr>
            </a:br>
            <a:r>
              <a:rPr lang="en-GB" sz="1200" dirty="0">
                <a:solidFill>
                  <a:srgbClr val="000000"/>
                </a:solidFill>
                <a:latin typeface="Arial" panose="020B0604020202020204" pitchFamily="34" charset="0"/>
              </a:rPr>
              <a:t>0236, 20 AUG 2014 DOI: 10.1111/jam.12612</a:t>
            </a:r>
            <a:br>
              <a:rPr lang="en-GB" sz="1200" dirty="0">
                <a:solidFill>
                  <a:srgbClr val="000000"/>
                </a:solidFill>
                <a:latin typeface="Arial" panose="020B0604020202020204" pitchFamily="34" charset="0"/>
              </a:rPr>
            </a:br>
            <a:r>
              <a:rPr lang="en-GB" sz="1200" dirty="0">
                <a:solidFill>
                  <a:srgbClr val="000000"/>
                </a:solidFill>
                <a:latin typeface="Arial" panose="020B0604020202020204" pitchFamily="34" charset="0"/>
                <a:hlinkClick r:id="rId3"/>
              </a:rPr>
              <a:t>http://onlinelibrary.wiley.com/doi/10.1111/jam.12612/full#jam12612-fig-0001</a:t>
            </a:r>
            <a:endParaRPr lang="en-GB" sz="1200" dirty="0">
              <a:solidFill>
                <a:srgbClr val="000000"/>
              </a:solidFill>
              <a:latin typeface="Arial" panose="020B0604020202020204" pitchFamily="34" charset="0"/>
              <a:hlinkClick r:id="rId3"/>
            </a:endParaRPr>
          </a:p>
        </p:txBody>
      </p:sp>
    </p:spTree>
    <p:extLst>
      <p:ext uri="{BB962C8B-B14F-4D97-AF65-F5344CB8AC3E}">
        <p14:creationId xmlns:p14="http://schemas.microsoft.com/office/powerpoint/2010/main" val="2063690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52650" y="908720"/>
            <a:ext cx="8515350" cy="4832092"/>
          </a:xfrm>
          <a:prstGeom prst="rect">
            <a:avLst/>
          </a:prstGeom>
        </p:spPr>
        <p:txBody>
          <a:bodyPr wrap="square">
            <a:spAutoFit/>
          </a:bodyPr>
          <a:lstStyle/>
          <a:p>
            <a:pPr fontAlgn="base">
              <a:spcBef>
                <a:spcPct val="0"/>
              </a:spcBef>
              <a:spcAft>
                <a:spcPct val="0"/>
              </a:spcAft>
            </a:pPr>
            <a:r>
              <a:rPr lang="ru-RU" sz="2800" dirty="0">
                <a:solidFill>
                  <a:prstClr val="black"/>
                </a:solidFill>
                <a:latin typeface="Arial" panose="020B0604020202020204" pitchFamily="34" charset="0"/>
              </a:rPr>
              <a:t>Обстоятельства, при которых здоровье человека может подвергнуться опасному воздействию </a:t>
            </a:r>
            <a:r>
              <a:rPr lang="ru-RU" sz="2800" dirty="0" err="1">
                <a:solidFill>
                  <a:prstClr val="black"/>
                </a:solidFill>
                <a:latin typeface="Arial" panose="020B0604020202020204" pitchFamily="34" charset="0"/>
              </a:rPr>
              <a:t>токсигенных</a:t>
            </a:r>
            <a:r>
              <a:rPr lang="ru-RU" sz="2800" dirty="0">
                <a:solidFill>
                  <a:prstClr val="black"/>
                </a:solidFill>
                <a:latin typeface="Arial" panose="020B0604020202020204" pitchFamily="34" charset="0"/>
              </a:rPr>
              <a:t> </a:t>
            </a:r>
            <a:r>
              <a:rPr lang="ru-RU" sz="2800" dirty="0" err="1">
                <a:solidFill>
                  <a:prstClr val="black"/>
                </a:solidFill>
                <a:latin typeface="Arial" panose="020B0604020202020204" pitchFamily="34" charset="0"/>
              </a:rPr>
              <a:t>цианобактерий</a:t>
            </a:r>
            <a:r>
              <a:rPr lang="ru-RU" sz="2800" dirty="0">
                <a:solidFill>
                  <a:prstClr val="black"/>
                </a:solidFill>
                <a:latin typeface="Arial" panose="020B0604020202020204" pitchFamily="34" charset="0"/>
              </a:rPr>
              <a:t>, можно сгруппировать в следующие категории:</a:t>
            </a:r>
          </a:p>
          <a:p>
            <a:pPr fontAlgn="base">
              <a:spcBef>
                <a:spcPct val="0"/>
              </a:spcBef>
              <a:spcAft>
                <a:spcPct val="0"/>
              </a:spcAft>
            </a:pPr>
            <a:r>
              <a:rPr lang="ru-RU" sz="2800" dirty="0">
                <a:solidFill>
                  <a:prstClr val="black"/>
                </a:solidFill>
                <a:latin typeface="Arial" panose="020B0604020202020204" pitchFamily="34" charset="0"/>
              </a:rPr>
              <a:t>– использование питьевой воды, содержащей токсины;</a:t>
            </a:r>
          </a:p>
          <a:p>
            <a:pPr fontAlgn="base">
              <a:spcBef>
                <a:spcPct val="0"/>
              </a:spcBef>
              <a:spcAft>
                <a:spcPct val="0"/>
              </a:spcAft>
            </a:pPr>
            <a:r>
              <a:rPr lang="ru-RU" sz="2800" dirty="0">
                <a:solidFill>
                  <a:prstClr val="black"/>
                </a:solidFill>
                <a:latin typeface="Arial" panose="020B0604020202020204" pitchFamily="34" charset="0"/>
              </a:rPr>
              <a:t>– использование рекреационных вод с </a:t>
            </a:r>
            <a:r>
              <a:rPr lang="ru-RU" sz="2800" dirty="0" err="1">
                <a:solidFill>
                  <a:prstClr val="black"/>
                </a:solidFill>
                <a:latin typeface="Arial" panose="020B0604020202020204" pitchFamily="34" charset="0"/>
              </a:rPr>
              <a:t>токсигенными</a:t>
            </a:r>
            <a:r>
              <a:rPr lang="ru-RU" sz="2800" dirty="0">
                <a:solidFill>
                  <a:prstClr val="black"/>
                </a:solidFill>
                <a:latin typeface="Arial" panose="020B0604020202020204" pitchFamily="34" charset="0"/>
              </a:rPr>
              <a:t> </a:t>
            </a:r>
            <a:r>
              <a:rPr lang="ru-RU" sz="2800" dirty="0" err="1">
                <a:solidFill>
                  <a:prstClr val="black"/>
                </a:solidFill>
                <a:latin typeface="Arial" panose="020B0604020202020204" pitchFamily="34" charset="0"/>
              </a:rPr>
              <a:t>цианобактериями</a:t>
            </a:r>
            <a:r>
              <a:rPr lang="ru-RU" sz="2800" dirty="0">
                <a:solidFill>
                  <a:prstClr val="black"/>
                </a:solidFill>
                <a:latin typeface="Arial" panose="020B0604020202020204" pitchFamily="34" charset="0"/>
              </a:rPr>
              <a:t>;</a:t>
            </a:r>
          </a:p>
          <a:p>
            <a:pPr fontAlgn="base">
              <a:spcBef>
                <a:spcPct val="0"/>
              </a:spcBef>
              <a:spcAft>
                <a:spcPct val="0"/>
              </a:spcAft>
            </a:pPr>
            <a:r>
              <a:rPr lang="ru-RU" sz="2800" dirty="0">
                <a:solidFill>
                  <a:prstClr val="black"/>
                </a:solidFill>
                <a:latin typeface="Arial" panose="020B0604020202020204" pitchFamily="34" charset="0"/>
              </a:rPr>
              <a:t>– использование продуктов питания, полученных на основе пищевых цепей, в состав которых входят </a:t>
            </a:r>
            <a:r>
              <a:rPr lang="ru-RU" sz="2800" dirty="0" err="1">
                <a:solidFill>
                  <a:prstClr val="black"/>
                </a:solidFill>
                <a:latin typeface="Arial" panose="020B0604020202020204" pitchFamily="34" charset="0"/>
              </a:rPr>
              <a:t>токсигенные</a:t>
            </a:r>
            <a:r>
              <a:rPr lang="ru-RU" sz="2800" dirty="0">
                <a:solidFill>
                  <a:prstClr val="black"/>
                </a:solidFill>
                <a:latin typeface="Arial" panose="020B0604020202020204" pitchFamily="34" charset="0"/>
              </a:rPr>
              <a:t> </a:t>
            </a:r>
            <a:r>
              <a:rPr lang="ru-RU" sz="2800" dirty="0" err="1">
                <a:solidFill>
                  <a:prstClr val="black"/>
                </a:solidFill>
                <a:latin typeface="Arial" panose="020B0604020202020204" pitchFamily="34" charset="0"/>
              </a:rPr>
              <a:t>цианобактерии</a:t>
            </a:r>
            <a:r>
              <a:rPr lang="ru-RU" sz="2800" dirty="0">
                <a:solidFill>
                  <a:prstClr val="black"/>
                </a:solidFill>
                <a:latin typeface="Arial" panose="020B0604020202020204" pitchFamily="34" charset="0"/>
              </a:rPr>
              <a:t>.</a:t>
            </a:r>
          </a:p>
        </p:txBody>
      </p:sp>
    </p:spTree>
    <p:extLst>
      <p:ext uri="{BB962C8B-B14F-4D97-AF65-F5344CB8AC3E}">
        <p14:creationId xmlns:p14="http://schemas.microsoft.com/office/powerpoint/2010/main" val="1375943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103188"/>
            <a:ext cx="8229600" cy="776288"/>
          </a:xfrm>
        </p:spPr>
        <p:txBody>
          <a:bodyPr>
            <a:normAutofit/>
          </a:bodyPr>
          <a:lstStyle/>
          <a:p>
            <a:pPr algn="ctr" eaLnBrk="1" hangingPunct="1"/>
            <a:r>
              <a:rPr lang="ru-RU" altLang="ru-RU" sz="4000" dirty="0" smtClean="0"/>
              <a:t>Токсины </a:t>
            </a:r>
            <a:r>
              <a:rPr lang="ru-RU" altLang="ru-RU" sz="4000" dirty="0" err="1" smtClean="0"/>
              <a:t>цианобактерий</a:t>
            </a:r>
            <a:endParaRPr lang="ru-RU" altLang="ru-RU" sz="4000" dirty="0" smtClean="0"/>
          </a:p>
        </p:txBody>
      </p:sp>
      <p:sp>
        <p:nvSpPr>
          <p:cNvPr id="63491" name="Rectangle 3"/>
          <p:cNvSpPr>
            <a:spLocks noGrp="1" noChangeArrowheads="1"/>
          </p:cNvSpPr>
          <p:nvPr>
            <p:ph idx="4294967295"/>
          </p:nvPr>
        </p:nvSpPr>
        <p:spPr>
          <a:xfrm>
            <a:off x="0" y="1506538"/>
            <a:ext cx="7377113" cy="5351462"/>
          </a:xfrm>
        </p:spPr>
        <p:txBody>
          <a:bodyPr>
            <a:normAutofit lnSpcReduction="10000"/>
          </a:bodyPr>
          <a:lstStyle/>
          <a:p>
            <a:r>
              <a:rPr lang="ru-RU" altLang="ru-RU" sz="1900" u="sng" dirty="0" err="1" smtClean="0"/>
              <a:t>Микроцистины</a:t>
            </a:r>
            <a:r>
              <a:rPr lang="ru-RU" altLang="ru-RU" sz="1900" u="sng" dirty="0" smtClean="0"/>
              <a:t> </a:t>
            </a:r>
            <a:r>
              <a:rPr lang="ru-RU" altLang="ru-RU" sz="1900" dirty="0"/>
              <a:t>(описано более 100 структурных </a:t>
            </a:r>
            <a:r>
              <a:rPr lang="ru-RU" altLang="ru-RU" sz="1900" dirty="0" smtClean="0"/>
              <a:t>вариантов циклических </a:t>
            </a:r>
            <a:r>
              <a:rPr lang="ru-RU" altLang="ru-RU" sz="1900" dirty="0" err="1" smtClean="0"/>
              <a:t>гептапептидов</a:t>
            </a:r>
            <a:r>
              <a:rPr lang="ru-RU" altLang="ru-RU" sz="1900" dirty="0" smtClean="0"/>
              <a:t>) </a:t>
            </a:r>
            <a:r>
              <a:rPr lang="ru-RU" altLang="ru-RU" sz="1900" dirty="0"/>
              <a:t>идентифицированы у планктонных пресноводных видов </a:t>
            </a:r>
            <a:r>
              <a:rPr lang="en-US" altLang="ru-RU" sz="1900" i="1" dirty="0"/>
              <a:t>Anabaena,</a:t>
            </a:r>
            <a:r>
              <a:rPr lang="ru-RU" altLang="ru-RU" sz="1900" i="1" dirty="0"/>
              <a:t> </a:t>
            </a:r>
            <a:r>
              <a:rPr lang="en-US" altLang="ru-RU" sz="1900" i="1" dirty="0" err="1"/>
              <a:t>Microcystis</a:t>
            </a:r>
            <a:r>
              <a:rPr lang="en-US" altLang="ru-RU" sz="1900" i="1" dirty="0"/>
              <a:t>, Planktothrix, </a:t>
            </a:r>
            <a:r>
              <a:rPr lang="en-US" altLang="ru-RU" sz="1900" i="1" dirty="0" err="1"/>
              <a:t>Nostoc</a:t>
            </a:r>
            <a:r>
              <a:rPr lang="en-US" altLang="ru-RU" sz="1900" i="1" dirty="0"/>
              <a:t> </a:t>
            </a:r>
            <a:r>
              <a:rPr lang="ru-RU" altLang="ru-RU" sz="1900" i="1" dirty="0"/>
              <a:t>и </a:t>
            </a:r>
            <a:r>
              <a:rPr lang="en-US" altLang="ru-RU" sz="1900" i="1" dirty="0" err="1"/>
              <a:t>Anabaenopsis</a:t>
            </a:r>
            <a:r>
              <a:rPr lang="en-US" altLang="ru-RU" sz="1900" i="1" dirty="0"/>
              <a:t>, </a:t>
            </a:r>
            <a:r>
              <a:rPr lang="en-US" altLang="ru-RU" sz="1900" i="1" dirty="0" err="1"/>
              <a:t>Hapalosiphon</a:t>
            </a:r>
            <a:r>
              <a:rPr lang="ru-RU" altLang="ru-RU" sz="1900" i="1" dirty="0"/>
              <a:t> </a:t>
            </a:r>
            <a:r>
              <a:rPr lang="ru-RU" altLang="ru-RU" sz="1900" dirty="0"/>
              <a:t>. </a:t>
            </a:r>
            <a:endParaRPr lang="ru-RU" altLang="ru-RU" sz="1900" dirty="0" smtClean="0"/>
          </a:p>
          <a:p>
            <a:pPr marL="0" indent="0">
              <a:buNone/>
            </a:pPr>
            <a:r>
              <a:rPr lang="ru-RU" altLang="ru-RU" sz="1900" dirty="0" smtClean="0"/>
              <a:t>Биологическая </a:t>
            </a:r>
            <a:r>
              <a:rPr lang="ru-RU" altLang="ru-RU" sz="1900" dirty="0"/>
              <a:t>активность: </a:t>
            </a:r>
            <a:r>
              <a:rPr lang="ru-RU" altLang="ru-RU" sz="1900" dirty="0" err="1"/>
              <a:t>гепатотоксичность</a:t>
            </a:r>
            <a:r>
              <a:rPr lang="ru-RU" altLang="ru-RU" sz="1900" dirty="0"/>
              <a:t>, ингибиторы </a:t>
            </a:r>
            <a:r>
              <a:rPr lang="ru-RU" altLang="ru-RU" sz="1900" dirty="0" err="1"/>
              <a:t>протеинфосфатаз</a:t>
            </a:r>
            <a:r>
              <a:rPr lang="ru-RU" altLang="ru-RU" sz="1900" dirty="0"/>
              <a:t>, нарушают целостность цитоплазматической мембраны, канцерогены. По патологическому эффекту и химическим свойствам </a:t>
            </a:r>
            <a:r>
              <a:rPr lang="ru-RU" altLang="ru-RU" sz="1900" dirty="0" err="1"/>
              <a:t>микроцистин</a:t>
            </a:r>
            <a:r>
              <a:rPr lang="ru-RU" altLang="ru-RU" sz="1900" dirty="0"/>
              <a:t> близок к термостабильному токсину бледной поганки.</a:t>
            </a:r>
          </a:p>
          <a:p>
            <a:r>
              <a:rPr lang="ru-RU" altLang="ru-RU" sz="1900" u="sng" dirty="0" err="1"/>
              <a:t>Нодулярины</a:t>
            </a:r>
            <a:r>
              <a:rPr lang="ru-RU" altLang="ru-RU" sz="1900" u="sng" dirty="0"/>
              <a:t> </a:t>
            </a:r>
            <a:r>
              <a:rPr lang="ru-RU" altLang="ru-RU" sz="1900" dirty="0"/>
              <a:t>(известно около 10 структурных </a:t>
            </a:r>
            <a:r>
              <a:rPr lang="ru-RU" altLang="ru-RU" sz="1900" dirty="0" smtClean="0"/>
              <a:t>вариантов циклических </a:t>
            </a:r>
            <a:r>
              <a:rPr lang="ru-RU" altLang="ru-RU" sz="1900" dirty="0" err="1" smtClean="0"/>
              <a:t>пентапептидов</a:t>
            </a:r>
            <a:r>
              <a:rPr lang="ru-RU" altLang="ru-RU" sz="1900" dirty="0" smtClean="0"/>
              <a:t>). </a:t>
            </a:r>
            <a:r>
              <a:rPr lang="en-US" altLang="ru-RU" sz="1900" i="1" dirty="0" err="1"/>
              <a:t>Nodularia</a:t>
            </a:r>
            <a:r>
              <a:rPr lang="en-US" altLang="ru-RU" sz="1900" i="1" dirty="0" smtClean="0"/>
              <a:t>.</a:t>
            </a:r>
            <a:endParaRPr lang="ru-RU" altLang="ru-RU" sz="1900" i="1" dirty="0" smtClean="0"/>
          </a:p>
          <a:p>
            <a:pPr marL="0" indent="0">
              <a:buNone/>
            </a:pPr>
            <a:r>
              <a:rPr lang="en-US" altLang="ru-RU" sz="1900" dirty="0" smtClean="0"/>
              <a:t> </a:t>
            </a:r>
            <a:r>
              <a:rPr lang="ru-RU" altLang="ru-RU" sz="1900" dirty="0"/>
              <a:t>Биологическая активность: </a:t>
            </a:r>
            <a:r>
              <a:rPr lang="ru-RU" altLang="ru-RU" sz="1900" dirty="0" err="1"/>
              <a:t>гепатотоксичность</a:t>
            </a:r>
            <a:r>
              <a:rPr lang="ru-RU" altLang="ru-RU" sz="1900" dirty="0"/>
              <a:t>, ингибиторы </a:t>
            </a:r>
            <a:r>
              <a:rPr lang="ru-RU" altLang="ru-RU" sz="1900" dirty="0" err="1"/>
              <a:t>протеинфосфатаз</a:t>
            </a:r>
            <a:r>
              <a:rPr lang="ru-RU" altLang="ru-RU" sz="1900" dirty="0"/>
              <a:t>, нарушают целостность цитоплазматической мембраны, </a:t>
            </a:r>
            <a:r>
              <a:rPr lang="ru-RU" altLang="ru-RU" sz="1900" dirty="0" smtClean="0"/>
              <a:t>канцерогены (противоречивые данные). </a:t>
            </a:r>
            <a:endParaRPr lang="ru-RU" altLang="ru-RU" sz="1900" dirty="0"/>
          </a:p>
          <a:p>
            <a:r>
              <a:rPr lang="ru-RU" altLang="ru-RU" sz="1900" u="sng" dirty="0" err="1"/>
              <a:t>Цилиндроспермопсин</a:t>
            </a:r>
            <a:r>
              <a:rPr lang="en-US" altLang="ru-RU" sz="1900" dirty="0"/>
              <a:t> (3 </a:t>
            </a:r>
            <a:r>
              <a:rPr lang="ru-RU" altLang="ru-RU" sz="1900" dirty="0"/>
              <a:t>структурных варианта). </a:t>
            </a:r>
            <a:r>
              <a:rPr lang="en-US" altLang="ru-RU" sz="1900" i="1" dirty="0"/>
              <a:t>Anabaena, </a:t>
            </a:r>
            <a:r>
              <a:rPr lang="en-US" altLang="ru-RU" sz="1900" i="1" dirty="0" err="1"/>
              <a:t>Aphanizomenon</a:t>
            </a:r>
            <a:r>
              <a:rPr lang="en-US" altLang="ru-RU" sz="1900" i="1" dirty="0"/>
              <a:t>, </a:t>
            </a:r>
            <a:r>
              <a:rPr lang="en-US" altLang="ru-RU" sz="1900" i="1" dirty="0" err="1"/>
              <a:t>Cylindrospermopsis</a:t>
            </a:r>
            <a:r>
              <a:rPr lang="en-US" altLang="ru-RU" sz="1900" i="1" dirty="0"/>
              <a:t>, </a:t>
            </a:r>
            <a:r>
              <a:rPr lang="en-US" altLang="ru-RU" sz="1900" i="1" dirty="0" err="1"/>
              <a:t>Umerzakia</a:t>
            </a:r>
            <a:r>
              <a:rPr lang="ru-RU" altLang="ru-RU" sz="1900" i="1" dirty="0"/>
              <a:t>.</a:t>
            </a:r>
            <a:r>
              <a:rPr lang="en-US" altLang="ru-RU" sz="1900" i="1" dirty="0"/>
              <a:t> </a:t>
            </a:r>
            <a:endParaRPr lang="ru-RU" altLang="ru-RU" sz="1900" i="1" dirty="0" smtClean="0"/>
          </a:p>
          <a:p>
            <a:pPr marL="0" indent="0">
              <a:buNone/>
            </a:pPr>
            <a:r>
              <a:rPr lang="ru-RU" altLang="ru-RU" sz="1900" dirty="0" smtClean="0"/>
              <a:t>Биологическая </a:t>
            </a:r>
            <a:r>
              <a:rPr lang="ru-RU" altLang="ru-RU" sz="1900" dirty="0"/>
              <a:t>активность: некротические повреждения печени (а также </a:t>
            </a:r>
            <a:r>
              <a:rPr lang="ru-RU" altLang="ru-RU" sz="1900" dirty="0" err="1"/>
              <a:t>почек,селезенки</a:t>
            </a:r>
            <a:r>
              <a:rPr lang="ru-RU" altLang="ru-RU" sz="1900" dirty="0"/>
              <a:t>, легких, кишечника), ингибитор синтеза белка, </a:t>
            </a:r>
            <a:r>
              <a:rPr lang="ru-RU" altLang="ru-RU" sz="1900" dirty="0" err="1"/>
              <a:t>генотоксичный</a:t>
            </a:r>
            <a:r>
              <a:rPr lang="ru-RU" altLang="ru-RU" sz="1900" dirty="0"/>
              <a:t>.</a:t>
            </a:r>
          </a:p>
        </p:txBody>
      </p:sp>
      <p:sp>
        <p:nvSpPr>
          <p:cNvPr id="2" name="Прямоугольник 1"/>
          <p:cNvSpPr/>
          <p:nvPr/>
        </p:nvSpPr>
        <p:spPr>
          <a:xfrm>
            <a:off x="114172" y="388144"/>
            <a:ext cx="11763632" cy="1077218"/>
          </a:xfrm>
          <a:prstGeom prst="rect">
            <a:avLst/>
          </a:prstGeom>
        </p:spPr>
        <p:txBody>
          <a:bodyPr wrap="square">
            <a:spAutoFit/>
          </a:bodyPr>
          <a:lstStyle/>
          <a:p>
            <a:r>
              <a:rPr lang="ru-RU" altLang="ru-RU" sz="2800" b="1" dirty="0">
                <a:solidFill>
                  <a:prstClr val="black"/>
                </a:solidFill>
              </a:rPr>
              <a:t>Гепатотоксины  </a:t>
            </a:r>
            <a:r>
              <a:rPr lang="ru-RU" altLang="ru-RU" dirty="0">
                <a:solidFill>
                  <a:prstClr val="black"/>
                </a:solidFill>
              </a:rPr>
              <a:t>(факторы быстрой смерти, вызывают гибель лабораторных животных в течение 1-4 часов)– вызывают кровоизлияние в печени, повреждают другие внутренние органы, вызывают видимые расстройства, могут приводить к образованию опухолей (</a:t>
            </a:r>
            <a:r>
              <a:rPr lang="ru-RU" altLang="ru-RU" dirty="0" err="1">
                <a:solidFill>
                  <a:prstClr val="black"/>
                </a:solidFill>
              </a:rPr>
              <a:t>микроцистины</a:t>
            </a:r>
            <a:r>
              <a:rPr lang="ru-RU" altLang="ru-RU" dirty="0">
                <a:solidFill>
                  <a:prstClr val="black"/>
                </a:solidFill>
              </a:rPr>
              <a:t>, </a:t>
            </a:r>
            <a:r>
              <a:rPr lang="ru-RU" altLang="ru-RU" dirty="0" err="1">
                <a:solidFill>
                  <a:prstClr val="black"/>
                </a:solidFill>
              </a:rPr>
              <a:t>нодулярины</a:t>
            </a:r>
            <a:r>
              <a:rPr lang="ru-RU" altLang="ru-RU" dirty="0">
                <a:solidFill>
                  <a:prstClr val="black"/>
                </a:solidFill>
              </a:rPr>
              <a:t>, </a:t>
            </a:r>
            <a:r>
              <a:rPr lang="ru-RU" altLang="ru-RU" dirty="0" err="1">
                <a:solidFill>
                  <a:prstClr val="black"/>
                </a:solidFill>
              </a:rPr>
              <a:t>цилиндроспермопсин</a:t>
            </a:r>
            <a:r>
              <a:rPr lang="ru-RU" altLang="ru-RU" dirty="0">
                <a:solidFill>
                  <a:prstClr val="black"/>
                </a:solidFill>
              </a:rPr>
              <a:t>)</a:t>
            </a:r>
            <a:endParaRPr lang="ru-RU" altLang="ru-RU" dirty="0">
              <a:solidFill>
                <a:prstClr val="black"/>
              </a:solidFill>
            </a:endParaRPr>
          </a:p>
        </p:txBody>
      </p:sp>
      <p:pic>
        <p:nvPicPr>
          <p:cNvPr id="4" name="Рисунок 3"/>
          <p:cNvPicPr>
            <a:picLocks noChangeAspect="1"/>
          </p:cNvPicPr>
          <p:nvPr/>
        </p:nvPicPr>
        <p:blipFill>
          <a:blip r:embed="rId2"/>
          <a:stretch>
            <a:fillRect/>
          </a:stretch>
        </p:blipFill>
        <p:spPr>
          <a:xfrm>
            <a:off x="8293949" y="3544108"/>
            <a:ext cx="3002067" cy="1964209"/>
          </a:xfrm>
          <a:prstGeom prst="rect">
            <a:avLst/>
          </a:prstGeom>
          <a:ln w="9525">
            <a:solidFill>
              <a:schemeClr val="tx1"/>
            </a:solidFill>
          </a:ln>
        </p:spPr>
      </p:pic>
      <p:pic>
        <p:nvPicPr>
          <p:cNvPr id="5" name="Рисунок 4"/>
          <p:cNvPicPr>
            <a:picLocks noChangeAspect="1"/>
          </p:cNvPicPr>
          <p:nvPr/>
        </p:nvPicPr>
        <p:blipFill>
          <a:blip r:embed="rId3"/>
          <a:stretch>
            <a:fillRect/>
          </a:stretch>
        </p:blipFill>
        <p:spPr>
          <a:xfrm>
            <a:off x="7697174" y="5612078"/>
            <a:ext cx="4171563" cy="1245921"/>
          </a:xfrm>
          <a:prstGeom prst="rect">
            <a:avLst/>
          </a:prstGeom>
          <a:ln>
            <a:solidFill>
              <a:schemeClr val="tx1"/>
            </a:solidFill>
          </a:ln>
        </p:spPr>
      </p:pic>
      <p:pic>
        <p:nvPicPr>
          <p:cNvPr id="9" name="Picture 4" descr="http://www.cyano-biotech.com/img/natural_product_structur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2858" y="1651334"/>
            <a:ext cx="3020197" cy="1789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757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Прямоугольник 2"/>
          <p:cNvSpPr>
            <a:spLocks noChangeArrowheads="1"/>
          </p:cNvSpPr>
          <p:nvPr/>
        </p:nvSpPr>
        <p:spPr bwMode="auto">
          <a:xfrm>
            <a:off x="1738313" y="1166814"/>
            <a:ext cx="82867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ru-RU" dirty="0" err="1">
                <a:solidFill>
                  <a:prstClr val="black"/>
                </a:solidFill>
              </a:rPr>
              <a:t>Cyano</a:t>
            </a:r>
            <a:r>
              <a:rPr lang="en-US" altLang="ru-RU" dirty="0">
                <a:solidFill>
                  <a:prstClr val="black"/>
                </a:solidFill>
              </a:rPr>
              <a:t> Biotech GmbH</a:t>
            </a:r>
            <a:r>
              <a:rPr lang="ru-RU" altLang="ru-RU" dirty="0">
                <a:solidFill>
                  <a:prstClr val="black"/>
                </a:solidFill>
              </a:rPr>
              <a:t>  посредством </a:t>
            </a:r>
            <a:r>
              <a:rPr lang="ru-RU" altLang="ru-RU" dirty="0" err="1">
                <a:solidFill>
                  <a:prstClr val="black"/>
                </a:solidFill>
              </a:rPr>
              <a:t>биокомбинаторных</a:t>
            </a:r>
            <a:r>
              <a:rPr lang="ru-RU" altLang="ru-RU" dirty="0">
                <a:solidFill>
                  <a:prstClr val="black"/>
                </a:solidFill>
              </a:rPr>
              <a:t> методов стремится получить нетоксичный структурный вариант </a:t>
            </a:r>
            <a:r>
              <a:rPr lang="ru-RU" altLang="ru-RU" dirty="0" err="1">
                <a:solidFill>
                  <a:prstClr val="black"/>
                </a:solidFill>
              </a:rPr>
              <a:t>гепатотоксичного</a:t>
            </a:r>
            <a:r>
              <a:rPr lang="ru-RU" altLang="ru-RU" dirty="0">
                <a:solidFill>
                  <a:prstClr val="black"/>
                </a:solidFill>
              </a:rPr>
              <a:t> </a:t>
            </a:r>
            <a:r>
              <a:rPr lang="ru-RU" altLang="ru-RU" dirty="0" err="1">
                <a:solidFill>
                  <a:prstClr val="black"/>
                </a:solidFill>
              </a:rPr>
              <a:t>гептапептида</a:t>
            </a:r>
            <a:r>
              <a:rPr lang="ru-RU" altLang="ru-RU" dirty="0">
                <a:solidFill>
                  <a:prstClr val="black"/>
                </a:solidFill>
              </a:rPr>
              <a:t> </a:t>
            </a:r>
            <a:r>
              <a:rPr lang="ru-RU" altLang="ru-RU" dirty="0" err="1">
                <a:solidFill>
                  <a:prstClr val="black"/>
                </a:solidFill>
              </a:rPr>
              <a:t>микроцистина</a:t>
            </a:r>
            <a:r>
              <a:rPr lang="ru-RU" altLang="ru-RU" dirty="0">
                <a:solidFill>
                  <a:prstClr val="black"/>
                </a:solidFill>
              </a:rPr>
              <a:t>, который будет специфичен для клеток печени. Тогда этот нетоксичный вариант будет использован для прикрепления к нему фармакологически активного вещества при лечении определенных заболеваний печени, не повреждая другие органы. </a:t>
            </a:r>
          </a:p>
        </p:txBody>
      </p:sp>
      <p:sp>
        <p:nvSpPr>
          <p:cNvPr id="18435" name="TextBox 3"/>
          <p:cNvSpPr txBox="1">
            <a:spLocks noChangeArrowheads="1"/>
          </p:cNvSpPr>
          <p:nvPr/>
        </p:nvSpPr>
        <p:spPr bwMode="auto">
          <a:xfrm>
            <a:off x="6310314" y="4071939"/>
            <a:ext cx="2928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Микроцистин </a:t>
            </a:r>
            <a:r>
              <a:rPr lang="en-US" altLang="ru-RU">
                <a:solidFill>
                  <a:prstClr val="black"/>
                </a:solidFill>
              </a:rPr>
              <a:t>LR</a:t>
            </a:r>
            <a:endParaRPr lang="ru-RU" altLang="ru-RU">
              <a:solidFill>
                <a:prstClr val="black"/>
              </a:solidFill>
            </a:endParaRPr>
          </a:p>
        </p:txBody>
      </p:sp>
      <p:pic>
        <p:nvPicPr>
          <p:cNvPr id="18436" name="Picture 4" descr="http://www.cyano-biotech.com/img/natural_product_structu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9" y="3286126"/>
            <a:ext cx="4357687"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http://www.cyano-biotech.com/img/natural_produc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4786314"/>
            <a:ext cx="39433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333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Заголовок 1"/>
          <p:cNvSpPr>
            <a:spLocks noGrp="1"/>
          </p:cNvSpPr>
          <p:nvPr>
            <p:ph type="title"/>
          </p:nvPr>
        </p:nvSpPr>
        <p:spPr>
          <a:xfrm>
            <a:off x="818292" y="191342"/>
            <a:ext cx="11074400" cy="1143000"/>
          </a:xfrm>
        </p:spPr>
        <p:txBody>
          <a:bodyPr/>
          <a:lstStyle/>
          <a:p>
            <a:pPr algn="ctr"/>
            <a:r>
              <a:rPr lang="ru-RU" altLang="ru-RU" dirty="0" smtClean="0"/>
              <a:t>Токсины </a:t>
            </a:r>
            <a:r>
              <a:rPr lang="ru-RU" altLang="ru-RU" dirty="0" err="1" smtClean="0"/>
              <a:t>цианобактерий</a:t>
            </a:r>
            <a:endParaRPr lang="ru-RU" altLang="ru-RU" dirty="0" smtClean="0"/>
          </a:p>
        </p:txBody>
      </p:sp>
      <p:sp>
        <p:nvSpPr>
          <p:cNvPr id="66563" name="Содержимое 2"/>
          <p:cNvSpPr>
            <a:spLocks noGrp="1"/>
          </p:cNvSpPr>
          <p:nvPr>
            <p:ph idx="4294967295"/>
          </p:nvPr>
        </p:nvSpPr>
        <p:spPr>
          <a:xfrm>
            <a:off x="0" y="2703513"/>
            <a:ext cx="5338763" cy="3165475"/>
          </a:xfrm>
        </p:spPr>
        <p:txBody>
          <a:bodyPr>
            <a:normAutofit fontScale="92500" lnSpcReduction="10000"/>
          </a:bodyPr>
          <a:lstStyle/>
          <a:p>
            <a:r>
              <a:rPr lang="ru-RU" altLang="ru-RU" sz="1800" u="sng" dirty="0" smtClean="0"/>
              <a:t>Анатоксины</a:t>
            </a:r>
            <a:r>
              <a:rPr lang="ru-RU" altLang="ru-RU" sz="1800" u="sng" dirty="0"/>
              <a:t>, </a:t>
            </a:r>
            <a:r>
              <a:rPr lang="ru-RU" altLang="ru-RU" sz="1800" u="sng" dirty="0" err="1"/>
              <a:t>гомоанатоксин</a:t>
            </a:r>
            <a:r>
              <a:rPr lang="ru-RU" altLang="ru-RU" sz="1800" u="sng" dirty="0"/>
              <a:t> </a:t>
            </a:r>
            <a:r>
              <a:rPr lang="ru-RU" altLang="ru-RU" sz="1800" dirty="0"/>
              <a:t>(6 структурных </a:t>
            </a:r>
            <a:r>
              <a:rPr lang="ru-RU" altLang="ru-RU" sz="1800" dirty="0" smtClean="0"/>
              <a:t>вариантов алкалоидов). </a:t>
            </a:r>
            <a:r>
              <a:rPr lang="en-US" altLang="ru-RU" sz="1800" i="1" dirty="0"/>
              <a:t>Anabaena</a:t>
            </a:r>
            <a:r>
              <a:rPr lang="ru-RU" altLang="ru-RU" sz="1800" i="1" dirty="0"/>
              <a:t>, </a:t>
            </a:r>
            <a:r>
              <a:rPr lang="en-US" altLang="ru-RU" sz="1800" i="1" dirty="0" err="1"/>
              <a:t>Aphanizomenon</a:t>
            </a:r>
            <a:r>
              <a:rPr lang="ru-RU" altLang="ru-RU" sz="1800" i="1" dirty="0"/>
              <a:t>, </a:t>
            </a:r>
            <a:r>
              <a:rPr lang="en-US" altLang="ru-RU" sz="1800" i="1" dirty="0" err="1"/>
              <a:t>Oscillatoria</a:t>
            </a:r>
            <a:r>
              <a:rPr lang="ru-RU" altLang="ru-RU" sz="1800" i="1" dirty="0"/>
              <a:t>, </a:t>
            </a:r>
            <a:r>
              <a:rPr lang="en-US" altLang="ru-RU" sz="1800" i="1" dirty="0" err="1" smtClean="0"/>
              <a:t>Phormidium</a:t>
            </a:r>
            <a:r>
              <a:rPr lang="ru-RU" altLang="ru-RU" sz="1800" i="1" dirty="0" smtClean="0"/>
              <a:t>,</a:t>
            </a:r>
            <a:r>
              <a:rPr lang="en-US" altLang="ru-RU" sz="1800" i="1" dirty="0" smtClean="0"/>
              <a:t> Planktothrix</a:t>
            </a:r>
            <a:r>
              <a:rPr lang="ru-RU" altLang="ru-RU" sz="1800" i="1" dirty="0" smtClean="0"/>
              <a:t> , </a:t>
            </a:r>
            <a:r>
              <a:rPr lang="en-US" altLang="ru-RU" sz="1800" i="1" dirty="0" err="1" smtClean="0"/>
              <a:t>Cylindrospermum</a:t>
            </a:r>
            <a:r>
              <a:rPr lang="ru-RU" altLang="ru-RU" sz="1800" i="1" dirty="0" smtClean="0"/>
              <a:t> . </a:t>
            </a:r>
          </a:p>
          <a:p>
            <a:pPr marL="0" indent="0">
              <a:buNone/>
            </a:pPr>
            <a:r>
              <a:rPr lang="ru-RU" altLang="ru-RU" sz="1800" dirty="0" smtClean="0"/>
              <a:t>Биологическая </a:t>
            </a:r>
            <a:r>
              <a:rPr lang="ru-RU" altLang="ru-RU" sz="1800" dirty="0"/>
              <a:t>активность: ингибируют </a:t>
            </a:r>
            <a:r>
              <a:rPr lang="ru-RU" altLang="ru-RU" sz="1800" dirty="0" err="1"/>
              <a:t>ацетилхолинэстеразу</a:t>
            </a:r>
            <a:r>
              <a:rPr lang="ru-RU" altLang="ru-RU" sz="1800" dirty="0"/>
              <a:t>.</a:t>
            </a:r>
          </a:p>
          <a:p>
            <a:r>
              <a:rPr lang="ru-RU" altLang="ru-RU" sz="1800" u="sng" dirty="0" err="1"/>
              <a:t>Сакситоксины</a:t>
            </a:r>
            <a:r>
              <a:rPr lang="ru-RU" altLang="ru-RU" sz="1800" dirty="0"/>
              <a:t> (около 20 структурных </a:t>
            </a:r>
            <a:r>
              <a:rPr lang="ru-RU" altLang="ru-RU" sz="1800" dirty="0" smtClean="0"/>
              <a:t>вариантов</a:t>
            </a:r>
            <a:r>
              <a:rPr lang="en-US" altLang="ru-RU" sz="1800" dirty="0" smtClean="0"/>
              <a:t> </a:t>
            </a:r>
            <a:r>
              <a:rPr lang="ru-RU" altLang="ru-RU" sz="1800" dirty="0" smtClean="0"/>
              <a:t>алкалоидов). </a:t>
            </a:r>
            <a:r>
              <a:rPr lang="en-US" altLang="ru-RU" sz="1800" i="1" dirty="0"/>
              <a:t>Anabaena</a:t>
            </a:r>
            <a:r>
              <a:rPr lang="ru-RU" altLang="ru-RU" sz="1800" i="1" dirty="0"/>
              <a:t>, </a:t>
            </a:r>
            <a:r>
              <a:rPr lang="en-US" altLang="ru-RU" sz="1800" i="1" dirty="0" err="1"/>
              <a:t>Aphanizomenon</a:t>
            </a:r>
            <a:r>
              <a:rPr lang="ru-RU" altLang="ru-RU" sz="1800" i="1" dirty="0"/>
              <a:t>, </a:t>
            </a:r>
            <a:r>
              <a:rPr lang="en-US" altLang="ru-RU" sz="1800" i="1" dirty="0" err="1"/>
              <a:t>Cylindrospermopsis</a:t>
            </a:r>
            <a:r>
              <a:rPr lang="ru-RU" altLang="ru-RU" sz="1800" i="1" dirty="0"/>
              <a:t>, </a:t>
            </a:r>
            <a:r>
              <a:rPr lang="en-US" altLang="ru-RU" sz="1800" i="1" dirty="0" err="1"/>
              <a:t>Lyngbya</a:t>
            </a:r>
            <a:r>
              <a:rPr lang="ru-RU" altLang="ru-RU" sz="1800" i="1" dirty="0"/>
              <a:t>, </a:t>
            </a:r>
            <a:r>
              <a:rPr lang="en-US" altLang="ru-RU" sz="1800" i="1" dirty="0"/>
              <a:t>Planktothrix</a:t>
            </a:r>
            <a:r>
              <a:rPr lang="ru-RU" altLang="ru-RU" sz="1800" i="1" dirty="0"/>
              <a:t>. </a:t>
            </a:r>
            <a:endParaRPr lang="ru-RU" altLang="ru-RU" sz="1800" i="1" dirty="0" smtClean="0"/>
          </a:p>
          <a:p>
            <a:pPr marL="0" indent="0">
              <a:buNone/>
            </a:pPr>
            <a:r>
              <a:rPr lang="ru-RU" altLang="ru-RU" sz="1800" dirty="0" smtClean="0"/>
              <a:t>Биологическая </a:t>
            </a:r>
            <a:r>
              <a:rPr lang="ru-RU" altLang="ru-RU" sz="1800" dirty="0"/>
              <a:t>активность:</a:t>
            </a:r>
            <a:r>
              <a:rPr lang="ru-RU" altLang="ru-RU" sz="1800" i="1" dirty="0"/>
              <a:t> </a:t>
            </a:r>
            <a:r>
              <a:rPr lang="ru-RU" altLang="ru-RU" sz="1800" dirty="0"/>
              <a:t>блокируют натриевые каналы.</a:t>
            </a:r>
          </a:p>
          <a:p>
            <a:pPr eaLnBrk="1" hangingPunct="1"/>
            <a:r>
              <a:rPr lang="el-GR" altLang="ru-RU" sz="1800" dirty="0"/>
              <a:t>β-</a:t>
            </a:r>
            <a:r>
              <a:rPr lang="en-US" altLang="ru-RU" sz="1800" i="1" dirty="0"/>
              <a:t>N</a:t>
            </a:r>
            <a:r>
              <a:rPr lang="en-US" altLang="ru-RU" sz="1800" dirty="0"/>
              <a:t>-</a:t>
            </a:r>
            <a:r>
              <a:rPr lang="en-US" altLang="ru-RU" sz="1800" dirty="0" err="1"/>
              <a:t>methylamino</a:t>
            </a:r>
            <a:r>
              <a:rPr lang="en-US" altLang="ru-RU" sz="1800" dirty="0"/>
              <a:t>-l-alanine</a:t>
            </a:r>
            <a:endParaRPr lang="ru-RU" altLang="ru-RU" sz="1800" dirty="0"/>
          </a:p>
          <a:p>
            <a:endParaRPr lang="ru-RU" altLang="ru-RU" dirty="0" smtClean="0"/>
          </a:p>
        </p:txBody>
      </p:sp>
      <p:sp>
        <p:nvSpPr>
          <p:cNvPr id="2" name="Прямоугольник 1"/>
          <p:cNvSpPr/>
          <p:nvPr/>
        </p:nvSpPr>
        <p:spPr>
          <a:xfrm>
            <a:off x="400908" y="1490663"/>
            <a:ext cx="11491784" cy="954107"/>
          </a:xfrm>
          <a:prstGeom prst="rect">
            <a:avLst/>
          </a:prstGeom>
        </p:spPr>
        <p:txBody>
          <a:bodyPr wrap="square">
            <a:spAutoFit/>
          </a:bodyPr>
          <a:lstStyle/>
          <a:p>
            <a:r>
              <a:rPr lang="ru-RU" altLang="ru-RU" sz="2000" b="1" dirty="0">
                <a:solidFill>
                  <a:prstClr val="black"/>
                </a:solidFill>
              </a:rPr>
              <a:t>Нейротоксины </a:t>
            </a:r>
            <a:r>
              <a:rPr lang="ru-RU" altLang="ru-RU" sz="2000" dirty="0">
                <a:solidFill>
                  <a:prstClr val="black"/>
                </a:solidFill>
              </a:rPr>
              <a:t> </a:t>
            </a:r>
            <a:r>
              <a:rPr lang="ru-RU" altLang="ru-RU" dirty="0">
                <a:solidFill>
                  <a:prstClr val="black"/>
                </a:solidFill>
              </a:rPr>
              <a:t>(фактор очень быстрой смерти – гибель в течение 2-30 минут) - блокируют передачу сигнала между нейронами, воздействуют как нейромышечные блокаторы, вызывают паралич дыхательной мускулатуры и периферических скелетных мышц (анатоксины, </a:t>
            </a:r>
            <a:r>
              <a:rPr lang="ru-RU" altLang="ru-RU" dirty="0" err="1">
                <a:solidFill>
                  <a:prstClr val="black"/>
                </a:solidFill>
              </a:rPr>
              <a:t>сакситоксины</a:t>
            </a:r>
            <a:r>
              <a:rPr lang="ru-RU" altLang="ru-RU" dirty="0">
                <a:solidFill>
                  <a:prstClr val="black"/>
                </a:solidFill>
              </a:rPr>
              <a:t>)</a:t>
            </a:r>
          </a:p>
        </p:txBody>
      </p:sp>
      <p:sp>
        <p:nvSpPr>
          <p:cNvPr id="4" name="Прямоугольник 3"/>
          <p:cNvSpPr/>
          <p:nvPr/>
        </p:nvSpPr>
        <p:spPr>
          <a:xfrm>
            <a:off x="5841193" y="6366414"/>
            <a:ext cx="3252814" cy="215444"/>
          </a:xfrm>
          <a:prstGeom prst="rect">
            <a:avLst/>
          </a:prstGeom>
        </p:spPr>
        <p:txBody>
          <a:bodyPr wrap="none">
            <a:spAutoFit/>
          </a:bodyPr>
          <a:lstStyle/>
          <a:p>
            <a:r>
              <a:rPr lang="en-US" sz="800" dirty="0">
                <a:solidFill>
                  <a:srgbClr val="231F20"/>
                </a:solidFill>
                <a:latin typeface="AdvTT5235d5a9"/>
              </a:rPr>
              <a:t>Structure of (a) </a:t>
            </a:r>
            <a:r>
              <a:rPr lang="en-US" sz="800" dirty="0" err="1">
                <a:solidFill>
                  <a:srgbClr val="231F20"/>
                </a:solidFill>
                <a:latin typeface="AdvTT5235d5a9"/>
              </a:rPr>
              <a:t>anatoxin</a:t>
            </a:r>
            <a:r>
              <a:rPr lang="en-US" sz="800" dirty="0">
                <a:solidFill>
                  <a:srgbClr val="231F20"/>
                </a:solidFill>
                <a:latin typeface="AdvTT5235d5a9"/>
              </a:rPr>
              <a:t>-a, (b) </a:t>
            </a:r>
            <a:r>
              <a:rPr lang="en-US" sz="800" dirty="0" err="1">
                <a:solidFill>
                  <a:srgbClr val="231F20"/>
                </a:solidFill>
                <a:latin typeface="AdvTT5235d5a9"/>
              </a:rPr>
              <a:t>homoanatoxin</a:t>
            </a:r>
            <a:r>
              <a:rPr lang="en-US" sz="800" dirty="0">
                <a:solidFill>
                  <a:srgbClr val="231F20"/>
                </a:solidFill>
                <a:latin typeface="AdvTT5235d5a9"/>
              </a:rPr>
              <a:t> and (c) </a:t>
            </a:r>
            <a:r>
              <a:rPr lang="en-US" sz="800" dirty="0" err="1">
                <a:solidFill>
                  <a:srgbClr val="231F20"/>
                </a:solidFill>
                <a:latin typeface="AdvTT5235d5a9"/>
              </a:rPr>
              <a:t>anatoxin</a:t>
            </a:r>
            <a:r>
              <a:rPr lang="en-US" sz="800" dirty="0">
                <a:solidFill>
                  <a:srgbClr val="231F20"/>
                </a:solidFill>
                <a:latin typeface="AdvTT5235d5a9"/>
              </a:rPr>
              <a:t>-a(s).</a:t>
            </a:r>
            <a:endParaRPr lang="ru-RU" dirty="0">
              <a:solidFill>
                <a:prstClr val="black"/>
              </a:solidFill>
            </a:endParaRPr>
          </a:p>
        </p:txBody>
      </p:sp>
      <p:pic>
        <p:nvPicPr>
          <p:cNvPr id="5" name="Рисунок 4"/>
          <p:cNvPicPr>
            <a:picLocks noChangeAspect="1"/>
          </p:cNvPicPr>
          <p:nvPr/>
        </p:nvPicPr>
        <p:blipFill>
          <a:blip r:embed="rId2"/>
          <a:stretch>
            <a:fillRect/>
          </a:stretch>
        </p:blipFill>
        <p:spPr>
          <a:xfrm>
            <a:off x="9094007" y="2444770"/>
            <a:ext cx="2351094" cy="1460672"/>
          </a:xfrm>
          <a:prstGeom prst="rect">
            <a:avLst/>
          </a:prstGeom>
        </p:spPr>
      </p:pic>
      <p:pic>
        <p:nvPicPr>
          <p:cNvPr id="6" name="Рисунок 5"/>
          <p:cNvPicPr>
            <a:picLocks noChangeAspect="1"/>
          </p:cNvPicPr>
          <p:nvPr/>
        </p:nvPicPr>
        <p:blipFill>
          <a:blip r:embed="rId3"/>
          <a:stretch>
            <a:fillRect/>
          </a:stretch>
        </p:blipFill>
        <p:spPr>
          <a:xfrm>
            <a:off x="5960970" y="2754293"/>
            <a:ext cx="2893244" cy="3063913"/>
          </a:xfrm>
          <a:prstGeom prst="rect">
            <a:avLst/>
          </a:prstGeom>
        </p:spPr>
      </p:pic>
      <p:sp>
        <p:nvSpPr>
          <p:cNvPr id="7" name="Прямоугольник 6"/>
          <p:cNvSpPr/>
          <p:nvPr/>
        </p:nvSpPr>
        <p:spPr>
          <a:xfrm>
            <a:off x="9695518" y="4082426"/>
            <a:ext cx="1148071" cy="215444"/>
          </a:xfrm>
          <a:prstGeom prst="rect">
            <a:avLst/>
          </a:prstGeom>
        </p:spPr>
        <p:txBody>
          <a:bodyPr wrap="none">
            <a:spAutoFit/>
          </a:bodyPr>
          <a:lstStyle/>
          <a:p>
            <a:r>
              <a:rPr lang="en-US" sz="800" dirty="0">
                <a:solidFill>
                  <a:srgbClr val="231F20"/>
                </a:solidFill>
                <a:latin typeface="AdvTT5235d5a9"/>
              </a:rPr>
              <a:t>Structure of </a:t>
            </a:r>
            <a:r>
              <a:rPr lang="en-US" sz="800" dirty="0" err="1">
                <a:solidFill>
                  <a:srgbClr val="231F20"/>
                </a:solidFill>
                <a:latin typeface="AdvTT5235d5a9"/>
              </a:rPr>
              <a:t>saxitoxin</a:t>
            </a:r>
            <a:endParaRPr lang="ru-RU" dirty="0">
              <a:solidFill>
                <a:prstClr val="black"/>
              </a:solidFill>
            </a:endParaRPr>
          </a:p>
        </p:txBody>
      </p:sp>
    </p:spTree>
    <p:extLst>
      <p:ext uri="{BB962C8B-B14F-4D97-AF65-F5344CB8AC3E}">
        <p14:creationId xmlns:p14="http://schemas.microsoft.com/office/powerpoint/2010/main" val="393062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p:txBody>
          <a:bodyPr/>
          <a:lstStyle/>
          <a:p>
            <a:pPr algn="ctr"/>
            <a:r>
              <a:rPr lang="ru-RU" altLang="ru-RU" smtClean="0"/>
              <a:t>Токсины цианобактерий</a:t>
            </a:r>
          </a:p>
        </p:txBody>
      </p:sp>
      <p:sp>
        <p:nvSpPr>
          <p:cNvPr id="21507" name="Содержимое 2"/>
          <p:cNvSpPr>
            <a:spLocks noGrp="1"/>
          </p:cNvSpPr>
          <p:nvPr>
            <p:ph idx="1"/>
          </p:nvPr>
        </p:nvSpPr>
        <p:spPr/>
        <p:txBody>
          <a:bodyPr/>
          <a:lstStyle/>
          <a:p>
            <a:r>
              <a:rPr lang="ru-RU" altLang="ru-RU" sz="2400" b="1"/>
              <a:t>Цитотоксины</a:t>
            </a:r>
            <a:r>
              <a:rPr lang="ru-RU" altLang="ru-RU" sz="1800"/>
              <a:t> – воздействуют на клетки внутренних органов (цилиндроспермопсин).</a:t>
            </a:r>
            <a:r>
              <a:rPr lang="en-US" altLang="ru-RU" sz="1800" i="1"/>
              <a:t> Anabaena</a:t>
            </a:r>
            <a:r>
              <a:rPr lang="ru-RU" altLang="ru-RU" sz="1800" i="1"/>
              <a:t>, </a:t>
            </a:r>
            <a:r>
              <a:rPr lang="en-US" altLang="ru-RU" sz="1800" i="1"/>
              <a:t>Aphanizomenon</a:t>
            </a:r>
            <a:r>
              <a:rPr lang="ru-RU" altLang="ru-RU" sz="1800" i="1"/>
              <a:t>, </a:t>
            </a:r>
            <a:r>
              <a:rPr lang="en-US" altLang="ru-RU" sz="1800" i="1"/>
              <a:t>Cylindrospermopsis</a:t>
            </a:r>
            <a:r>
              <a:rPr lang="ru-RU" altLang="ru-RU" sz="1800" i="1"/>
              <a:t>, </a:t>
            </a:r>
            <a:r>
              <a:rPr lang="en-US" altLang="ru-RU" sz="1800" i="1"/>
              <a:t>Umerzakia</a:t>
            </a:r>
            <a:r>
              <a:rPr lang="ru-RU" altLang="ru-RU" sz="1800" i="1"/>
              <a:t>.</a:t>
            </a:r>
            <a:endParaRPr lang="ru-RU" altLang="ru-RU" sz="1800"/>
          </a:p>
          <a:p>
            <a:r>
              <a:rPr lang="ru-RU" altLang="ru-RU" sz="2400" b="1"/>
              <a:t>Дерматотоксины </a:t>
            </a:r>
            <a:r>
              <a:rPr lang="ru-RU" altLang="ru-RU" sz="1800"/>
              <a:t>– вызывают дерматиты, конъюктивиты, аллергии (эндо – и аплизиатоксины)</a:t>
            </a:r>
          </a:p>
          <a:p>
            <a:r>
              <a:rPr lang="ru-RU" altLang="ru-RU" sz="1800" u="sng"/>
              <a:t>Аплизиатоксины</a:t>
            </a:r>
            <a:r>
              <a:rPr lang="ru-RU" altLang="ru-RU" sz="1800"/>
              <a:t> (2 структурных варианта)</a:t>
            </a:r>
            <a:r>
              <a:rPr lang="ru-RU" altLang="ru-RU" sz="1800" u="sng"/>
              <a:t> . Лингбиатоксин  </a:t>
            </a:r>
            <a:r>
              <a:rPr lang="ru-RU" altLang="ru-RU" sz="1800" i="1" u="sng"/>
              <a:t>а</a:t>
            </a:r>
            <a:r>
              <a:rPr lang="ru-RU" altLang="ru-RU" sz="1800"/>
              <a:t>. </a:t>
            </a:r>
            <a:r>
              <a:rPr lang="en-US" altLang="ru-RU" sz="1800" i="1"/>
              <a:t>Lyngbya</a:t>
            </a:r>
            <a:r>
              <a:rPr lang="ru-RU" altLang="ru-RU" sz="1800" i="1"/>
              <a:t>, </a:t>
            </a:r>
            <a:r>
              <a:rPr lang="en-US" altLang="ru-RU" sz="1800" i="1"/>
              <a:t>Oscillatoria</a:t>
            </a:r>
            <a:r>
              <a:rPr lang="ru-RU" altLang="ru-RU" sz="1800" i="1"/>
              <a:t>, </a:t>
            </a:r>
            <a:r>
              <a:rPr lang="en-US" altLang="ru-RU" sz="1800" i="1"/>
              <a:t>Schizothrix</a:t>
            </a:r>
            <a:r>
              <a:rPr lang="ru-RU" altLang="ru-RU" sz="1800" i="1"/>
              <a:t>.</a:t>
            </a:r>
            <a:r>
              <a:rPr lang="en-US" altLang="ru-RU" sz="1800" i="1"/>
              <a:t> </a:t>
            </a:r>
            <a:r>
              <a:rPr lang="ru-RU" altLang="ru-RU" sz="1800" i="1"/>
              <a:t>А</a:t>
            </a:r>
            <a:r>
              <a:rPr lang="ru-RU" altLang="ru-RU" sz="1800"/>
              <a:t>ктивируют протеинкиназу С, воспалительные агенты. </a:t>
            </a:r>
          </a:p>
        </p:txBody>
      </p:sp>
    </p:spTree>
    <p:extLst>
      <p:ext uri="{BB962C8B-B14F-4D97-AF65-F5344CB8AC3E}">
        <p14:creationId xmlns:p14="http://schemas.microsoft.com/office/powerpoint/2010/main" val="2217633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Прямоугольник 3"/>
          <p:cNvSpPr>
            <a:spLocks noChangeArrowheads="1"/>
          </p:cNvSpPr>
          <p:nvPr/>
        </p:nvSpPr>
        <p:spPr bwMode="auto">
          <a:xfrm>
            <a:off x="7381876" y="4714876"/>
            <a:ext cx="1928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ru-RU">
                <a:solidFill>
                  <a:prstClr val="black"/>
                </a:solidFill>
              </a:rPr>
              <a:t>Microginin-FR1</a:t>
            </a:r>
            <a:br>
              <a:rPr lang="en-US" altLang="ru-RU">
                <a:solidFill>
                  <a:prstClr val="black"/>
                </a:solidFill>
              </a:rPr>
            </a:br>
            <a:endParaRPr lang="ru-RU" altLang="ru-RU">
              <a:solidFill>
                <a:prstClr val="black"/>
              </a:solidFill>
            </a:endParaRPr>
          </a:p>
        </p:txBody>
      </p:sp>
      <p:pic>
        <p:nvPicPr>
          <p:cNvPr id="23555" name="Picture 4" descr="http://www.cyano-biotech.com/img/produc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785813"/>
            <a:ext cx="69532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Прямоугольник 5"/>
          <p:cNvSpPr>
            <a:spLocks noChangeArrowheads="1"/>
          </p:cNvSpPr>
          <p:nvPr/>
        </p:nvSpPr>
        <p:spPr bwMode="auto">
          <a:xfrm>
            <a:off x="2381251" y="3143250"/>
            <a:ext cx="75723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ru-RU">
                <a:solidFill>
                  <a:prstClr val="black"/>
                </a:solidFill>
              </a:rPr>
              <a:t>Cyano Biotech GmbH</a:t>
            </a:r>
            <a:r>
              <a:rPr lang="ru-RU" altLang="ru-RU">
                <a:solidFill>
                  <a:prstClr val="black"/>
                </a:solidFill>
              </a:rPr>
              <a:t> ведет работы по </a:t>
            </a:r>
            <a:r>
              <a:rPr lang="ru-RU" altLang="ru-RU" b="1">
                <a:solidFill>
                  <a:prstClr val="black"/>
                </a:solidFill>
              </a:rPr>
              <a:t>ингибитору Ангиотензин-превращающего фермента</a:t>
            </a:r>
            <a:r>
              <a:rPr lang="ru-RU" altLang="ru-RU">
                <a:solidFill>
                  <a:prstClr val="black"/>
                </a:solidFill>
              </a:rPr>
              <a:t> (АПФ</a:t>
            </a:r>
            <a:r>
              <a:rPr lang="en-US" altLang="ru-RU">
                <a:solidFill>
                  <a:prstClr val="black"/>
                </a:solidFill>
              </a:rPr>
              <a:t>, ACP</a:t>
            </a:r>
            <a:r>
              <a:rPr lang="ru-RU" altLang="ru-RU">
                <a:solidFill>
                  <a:prstClr val="black"/>
                </a:solidFill>
              </a:rPr>
              <a:t>)</a:t>
            </a:r>
            <a:r>
              <a:rPr lang="en-US" altLang="ru-RU">
                <a:solidFill>
                  <a:prstClr val="black"/>
                </a:solidFill>
              </a:rPr>
              <a:t> -</a:t>
            </a:r>
            <a:r>
              <a:rPr lang="ru-RU" altLang="ru-RU">
                <a:solidFill>
                  <a:prstClr val="black"/>
                </a:solidFill>
              </a:rPr>
              <a:t> одного из ключевых элементов системы регуляции давления. Нетоксичное цианобактериальное вещество </a:t>
            </a:r>
            <a:r>
              <a:rPr lang="ru-RU" altLang="ru-RU" b="1">
                <a:solidFill>
                  <a:prstClr val="black"/>
                </a:solidFill>
              </a:rPr>
              <a:t>микрогинин</a:t>
            </a:r>
            <a:r>
              <a:rPr lang="ru-RU" altLang="ru-RU">
                <a:solidFill>
                  <a:prstClr val="black"/>
                </a:solidFill>
              </a:rPr>
              <a:t> показывает такую ингибирующую активность. Микрогинин – линейный пептид, ингибитор пептидаз.</a:t>
            </a:r>
          </a:p>
        </p:txBody>
      </p:sp>
      <p:pic>
        <p:nvPicPr>
          <p:cNvPr id="23557" name="Picture 2" descr="http://www.cyano-biotech.com/img/microgin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5" y="4643439"/>
            <a:ext cx="4643438"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587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6" y="1"/>
            <a:ext cx="8215313" cy="730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Дуга 3"/>
          <p:cNvSpPr/>
          <p:nvPr/>
        </p:nvSpPr>
        <p:spPr>
          <a:xfrm rot="20083099">
            <a:off x="6667501" y="142875"/>
            <a:ext cx="2786063" cy="3214688"/>
          </a:xfrm>
          <a:prstGeom prst="arc">
            <a:avLst/>
          </a:prstGeom>
          <a:ln w="7620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ru-RU">
              <a:solidFill>
                <a:srgbClr val="000000"/>
              </a:solidFill>
            </a:endParaRPr>
          </a:p>
        </p:txBody>
      </p:sp>
      <p:sp>
        <p:nvSpPr>
          <p:cNvPr id="18436" name="TextBox 4"/>
          <p:cNvSpPr txBox="1">
            <a:spLocks noChangeArrowheads="1"/>
          </p:cNvSpPr>
          <p:nvPr/>
        </p:nvSpPr>
        <p:spPr bwMode="auto">
          <a:xfrm>
            <a:off x="7810500" y="500064"/>
            <a:ext cx="82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ru-RU" sz="1800">
                <a:solidFill>
                  <a:srgbClr val="000000"/>
                </a:solidFill>
              </a:rPr>
              <a:t>SARH</a:t>
            </a:r>
            <a:endParaRPr lang="ru-RU" altLang="ru-RU" sz="1800">
              <a:solidFill>
                <a:srgbClr val="000000"/>
              </a:solidFill>
            </a:endParaRPr>
          </a:p>
        </p:txBody>
      </p:sp>
    </p:spTree>
    <p:extLst>
      <p:ext uri="{BB962C8B-B14F-4D97-AF65-F5344CB8AC3E}">
        <p14:creationId xmlns:p14="http://schemas.microsoft.com/office/powerpoint/2010/main" val="2156924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descr="рис3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1189" y="2143125"/>
            <a:ext cx="22574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Заголовок 5"/>
          <p:cNvSpPr>
            <a:spLocks noGrp="1"/>
          </p:cNvSpPr>
          <p:nvPr>
            <p:ph type="title" idx="4294967295"/>
          </p:nvPr>
        </p:nvSpPr>
        <p:spPr>
          <a:xfrm>
            <a:off x="4485503" y="0"/>
            <a:ext cx="7706497" cy="1082675"/>
          </a:xfrm>
        </p:spPr>
        <p:txBody>
          <a:bodyPr/>
          <a:lstStyle/>
          <a:p>
            <a:pPr algn="ctr"/>
            <a:r>
              <a:rPr lang="en-US" altLang="ru-RU" dirty="0" err="1" smtClean="0"/>
              <a:t>Rhodophyta</a:t>
            </a:r>
            <a:endParaRPr lang="ru-RU" altLang="ru-RU" dirty="0" smtClean="0"/>
          </a:p>
        </p:txBody>
      </p:sp>
      <p:pic>
        <p:nvPicPr>
          <p:cNvPr id="24580" name="Рисунок 9" descr="cyanidium11_ypw-mbl_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5875" y="1071563"/>
            <a:ext cx="191135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Рисунок 4" descr="Rhodochorton_01_600x41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0438" y="1428750"/>
            <a:ext cx="2716212"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descr="Delsa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0" y="3571875"/>
            <a:ext cx="2008188"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Рисунок 5" descr="Batrachospermum vagum Hamr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95875" y="2714625"/>
            <a:ext cx="20002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Рисунок 2" descr="red_cellrepai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38314" y="4786313"/>
            <a:ext cx="286702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4" descr="D:\Rhodophyta\красные\red_thallus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0" y="642938"/>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5" descr="D:\Rhodophyta\красные\red_thallus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6876" y="785813"/>
            <a:ext cx="1762125"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6" descr="D:\Rhodophyta\красные\red_porphyra.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0126" y="4714875"/>
            <a:ext cx="27908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056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569913"/>
            <a:ext cx="3981450" cy="2962275"/>
          </a:xfrm>
          <a:noFill/>
        </p:spPr>
      </p:pic>
      <p:sp>
        <p:nvSpPr>
          <p:cNvPr id="7172" name="TextBox 4"/>
          <p:cNvSpPr txBox="1">
            <a:spLocks noChangeArrowheads="1"/>
          </p:cNvSpPr>
          <p:nvPr/>
        </p:nvSpPr>
        <p:spPr bwMode="auto">
          <a:xfrm>
            <a:off x="4738559" y="1276350"/>
            <a:ext cx="4143375"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dirty="0">
                <a:solidFill>
                  <a:prstClr val="black"/>
                </a:solidFill>
              </a:rPr>
              <a:t>Ацтеки называли пироги из </a:t>
            </a:r>
            <a:r>
              <a:rPr lang="ru-RU" altLang="ru-RU" dirty="0" err="1">
                <a:solidFill>
                  <a:prstClr val="black"/>
                </a:solidFill>
              </a:rPr>
              <a:t>спирулины</a:t>
            </a:r>
            <a:r>
              <a:rPr lang="ru-RU" altLang="ru-RU" dirty="0">
                <a:solidFill>
                  <a:prstClr val="black"/>
                </a:solidFill>
              </a:rPr>
              <a:t> – </a:t>
            </a:r>
            <a:r>
              <a:rPr lang="en-US" altLang="ru-RU" dirty="0" err="1">
                <a:solidFill>
                  <a:prstClr val="black"/>
                </a:solidFill>
              </a:rPr>
              <a:t>Tecuitlati</a:t>
            </a:r>
            <a:r>
              <a:rPr lang="ru-RU" altLang="ru-RU" dirty="0">
                <a:solidFill>
                  <a:prstClr val="black"/>
                </a:solidFill>
              </a:rPr>
              <a:t>. Нет ссылок на использование ее в качестве естественного источника пищи после 16 века. На озере </a:t>
            </a:r>
            <a:r>
              <a:rPr lang="ru-RU" altLang="ru-RU" dirty="0" err="1">
                <a:solidFill>
                  <a:prstClr val="black"/>
                </a:solidFill>
              </a:rPr>
              <a:t>Тескоко</a:t>
            </a:r>
            <a:r>
              <a:rPr lang="ru-RU" altLang="ru-RU" dirty="0">
                <a:solidFill>
                  <a:prstClr val="black"/>
                </a:solidFill>
              </a:rPr>
              <a:t> в начале 70-х был построен крупный завод компании </a:t>
            </a:r>
            <a:r>
              <a:rPr lang="ru-RU" altLang="ru-RU" dirty="0" err="1">
                <a:solidFill>
                  <a:prstClr val="black"/>
                </a:solidFill>
              </a:rPr>
              <a:t>СоСа</a:t>
            </a:r>
            <a:r>
              <a:rPr lang="ru-RU" altLang="ru-RU" dirty="0">
                <a:solidFill>
                  <a:prstClr val="black"/>
                </a:solidFill>
              </a:rPr>
              <a:t> </a:t>
            </a:r>
            <a:r>
              <a:rPr lang="ru-RU" altLang="ru-RU" dirty="0" err="1">
                <a:solidFill>
                  <a:prstClr val="black"/>
                </a:solidFill>
              </a:rPr>
              <a:t>Текскоко</a:t>
            </a:r>
            <a:endParaRPr lang="ru-RU" altLang="ru-RU" dirty="0">
              <a:solidFill>
                <a:prstClr val="black"/>
              </a:solidFill>
            </a:endParaRPr>
          </a:p>
        </p:txBody>
      </p:sp>
      <p:sp>
        <p:nvSpPr>
          <p:cNvPr id="7173" name="TextBox 6"/>
          <p:cNvSpPr txBox="1">
            <a:spLocks noChangeArrowheads="1"/>
          </p:cNvSpPr>
          <p:nvPr/>
        </p:nvSpPr>
        <p:spPr bwMode="auto">
          <a:xfrm>
            <a:off x="3474180" y="4400419"/>
            <a:ext cx="54077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dirty="0">
                <a:solidFill>
                  <a:prstClr val="black"/>
                </a:solidFill>
              </a:rPr>
              <a:t>В Чаде </a:t>
            </a:r>
            <a:r>
              <a:rPr lang="ru-RU" altLang="ru-RU" dirty="0" err="1">
                <a:solidFill>
                  <a:prstClr val="black"/>
                </a:solidFill>
              </a:rPr>
              <a:t>спирулину</a:t>
            </a:r>
            <a:r>
              <a:rPr lang="ru-RU" altLang="ru-RU" dirty="0">
                <a:solidFill>
                  <a:prstClr val="black"/>
                </a:solidFill>
              </a:rPr>
              <a:t> используют с 9-го века (Империя Канем). Местное население до сегодняшнего дня готовит пироги - </a:t>
            </a:r>
            <a:r>
              <a:rPr lang="en-US" altLang="ru-RU" dirty="0" err="1">
                <a:solidFill>
                  <a:prstClr val="black"/>
                </a:solidFill>
              </a:rPr>
              <a:t>Dihe</a:t>
            </a:r>
            <a:endParaRPr lang="ru-RU" altLang="ru-RU" dirty="0">
              <a:solidFill>
                <a:prstClr val="black"/>
              </a:solidFill>
            </a:endParaRPr>
          </a:p>
        </p:txBody>
      </p:sp>
      <p:pic>
        <p:nvPicPr>
          <p:cNvPr id="71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61959"/>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410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Заголовок 1"/>
          <p:cNvSpPr>
            <a:spLocks noGrp="1"/>
          </p:cNvSpPr>
          <p:nvPr>
            <p:ph type="title" idx="4294967295"/>
          </p:nvPr>
        </p:nvSpPr>
        <p:spPr>
          <a:xfrm>
            <a:off x="0" y="428625"/>
            <a:ext cx="8229600" cy="1143000"/>
          </a:xfrm>
        </p:spPr>
        <p:txBody>
          <a:bodyPr>
            <a:normAutofit fontScale="90000"/>
          </a:bodyPr>
          <a:lstStyle/>
          <a:p>
            <a:pPr algn="ctr"/>
            <a:r>
              <a:rPr lang="ru-RU" altLang="ru-RU" smtClean="0"/>
              <a:t>Состав клеточной стенки красных водорослей</a:t>
            </a:r>
          </a:p>
        </p:txBody>
      </p:sp>
      <p:sp>
        <p:nvSpPr>
          <p:cNvPr id="1028" name="Содержимое 2"/>
          <p:cNvSpPr>
            <a:spLocks noGrp="1"/>
          </p:cNvSpPr>
          <p:nvPr>
            <p:ph idx="4294967295"/>
          </p:nvPr>
        </p:nvSpPr>
        <p:spPr>
          <a:xfrm>
            <a:off x="469557" y="1571625"/>
            <a:ext cx="8229600" cy="4525962"/>
          </a:xfrm>
        </p:spPr>
        <p:txBody>
          <a:bodyPr>
            <a:normAutofit lnSpcReduction="10000"/>
          </a:bodyPr>
          <a:lstStyle/>
          <a:p>
            <a:pPr>
              <a:buFontTx/>
              <a:buChar char="-"/>
            </a:pPr>
            <a:r>
              <a:rPr lang="ru-RU" altLang="ru-RU" sz="2000" dirty="0"/>
              <a:t>Целлюлоза</a:t>
            </a:r>
          </a:p>
          <a:p>
            <a:pPr>
              <a:buFontTx/>
              <a:buChar char="-"/>
            </a:pPr>
            <a:r>
              <a:rPr lang="ru-RU" altLang="ru-RU" sz="2000" dirty="0"/>
              <a:t>Сульфатированные </a:t>
            </a:r>
            <a:r>
              <a:rPr lang="ru-RU" altLang="ru-RU" sz="2000" dirty="0" err="1"/>
              <a:t>галактаны</a:t>
            </a:r>
            <a:r>
              <a:rPr lang="ru-RU" altLang="ru-RU" sz="2000" dirty="0"/>
              <a:t> (до 70% сухого веса клеточной стенки)</a:t>
            </a:r>
          </a:p>
          <a:p>
            <a:pPr>
              <a:buFontTx/>
              <a:buNone/>
            </a:pPr>
            <a:r>
              <a:rPr lang="ru-RU" altLang="ru-RU" sz="2000" dirty="0"/>
              <a:t>   1. группа </a:t>
            </a:r>
            <a:r>
              <a:rPr lang="ru-RU" altLang="ru-RU" sz="2000" dirty="0" err="1"/>
              <a:t>агара</a:t>
            </a:r>
            <a:r>
              <a:rPr lang="ru-RU" altLang="ru-RU" sz="2000" dirty="0"/>
              <a:t> </a:t>
            </a:r>
          </a:p>
          <a:p>
            <a:pPr>
              <a:buFontTx/>
              <a:buNone/>
            </a:pPr>
            <a:r>
              <a:rPr lang="ru-RU" altLang="ru-RU" sz="2000" dirty="0"/>
              <a:t>   2. группа </a:t>
            </a:r>
            <a:r>
              <a:rPr lang="ru-RU" altLang="ru-RU" sz="2000" dirty="0" err="1"/>
              <a:t>каррагинана</a:t>
            </a:r>
            <a:r>
              <a:rPr lang="ru-RU" altLang="ru-RU" sz="2000" dirty="0"/>
              <a:t> (несколько типов, обозначаемых буквами греческого алфавита). </a:t>
            </a:r>
            <a:r>
              <a:rPr lang="ru-RU" altLang="ru-RU" sz="2000" dirty="0" err="1"/>
              <a:t>Фурцелларан</a:t>
            </a:r>
            <a:r>
              <a:rPr lang="ru-RU" altLang="ru-RU" sz="2000" dirty="0"/>
              <a:t>– каппа-</a:t>
            </a:r>
            <a:r>
              <a:rPr lang="ru-RU" altLang="ru-RU" sz="2000" dirty="0" err="1"/>
              <a:t>каррагинан</a:t>
            </a:r>
            <a:r>
              <a:rPr lang="ru-RU" altLang="ru-RU" sz="2000" dirty="0"/>
              <a:t>.</a:t>
            </a:r>
          </a:p>
          <a:p>
            <a:pPr>
              <a:buFontTx/>
              <a:buNone/>
            </a:pPr>
            <a:r>
              <a:rPr lang="ru-RU" altLang="ru-RU" sz="2000" dirty="0"/>
              <a:t>   3. </a:t>
            </a:r>
            <a:r>
              <a:rPr lang="ru-RU" altLang="ru-RU" sz="2000" dirty="0" err="1"/>
              <a:t>каррагар</a:t>
            </a:r>
            <a:endParaRPr lang="ru-RU" altLang="ru-RU" sz="2000" dirty="0"/>
          </a:p>
          <a:p>
            <a:pPr>
              <a:buFontTx/>
              <a:buChar char="-"/>
            </a:pPr>
            <a:r>
              <a:rPr lang="ru-RU" altLang="ru-RU" sz="2000" dirty="0" err="1"/>
              <a:t>Ксиланы</a:t>
            </a:r>
            <a:r>
              <a:rPr lang="ru-RU" altLang="ru-RU" sz="2000" dirty="0"/>
              <a:t>, </a:t>
            </a:r>
            <a:r>
              <a:rPr lang="ru-RU" altLang="ru-RU" sz="2000" dirty="0" err="1"/>
              <a:t>маннаны</a:t>
            </a:r>
            <a:r>
              <a:rPr lang="ru-RU" altLang="ru-RU" sz="2000" dirty="0"/>
              <a:t>,  </a:t>
            </a:r>
            <a:r>
              <a:rPr lang="ru-RU" altLang="ru-RU" sz="2000" dirty="0" err="1"/>
              <a:t>ксиломаннан</a:t>
            </a:r>
            <a:endParaRPr lang="ru-RU" altLang="ru-RU" sz="2000" dirty="0"/>
          </a:p>
          <a:p>
            <a:pPr>
              <a:buFontTx/>
              <a:buChar char="-"/>
            </a:pPr>
            <a:r>
              <a:rPr lang="ru-RU" altLang="ru-RU" sz="2000" dirty="0" err="1"/>
              <a:t>Альгиновая</a:t>
            </a:r>
            <a:r>
              <a:rPr lang="ru-RU" altLang="ru-RU" sz="2000" dirty="0"/>
              <a:t> кислота </a:t>
            </a:r>
          </a:p>
          <a:p>
            <a:pPr>
              <a:buFontTx/>
              <a:buChar char="-"/>
            </a:pPr>
            <a:r>
              <a:rPr lang="ru-RU" altLang="ru-RU" sz="2000" dirty="0"/>
              <a:t>Карбонаты кальция, магния, </a:t>
            </a:r>
          </a:p>
          <a:p>
            <a:pPr>
              <a:buFontTx/>
              <a:buNone/>
            </a:pPr>
            <a:r>
              <a:rPr lang="ru-RU" altLang="ru-RU" sz="2000" dirty="0"/>
              <a:t>стронция</a:t>
            </a:r>
          </a:p>
          <a:p>
            <a:pPr>
              <a:buFontTx/>
              <a:buChar char="-"/>
            </a:pPr>
            <a:r>
              <a:rPr lang="ru-RU" altLang="ru-RU" sz="2000" dirty="0"/>
              <a:t>Кутикула, состоящая в основном из</a:t>
            </a:r>
          </a:p>
          <a:p>
            <a:pPr>
              <a:buFontTx/>
              <a:buNone/>
            </a:pPr>
            <a:r>
              <a:rPr lang="ru-RU" altLang="ru-RU" sz="2000" dirty="0"/>
              <a:t>белка</a:t>
            </a:r>
          </a:p>
          <a:p>
            <a:pPr>
              <a:buFontTx/>
              <a:buChar char="-"/>
            </a:pPr>
            <a:endParaRPr lang="ru-RU" altLang="ru-RU" sz="2400" dirty="0"/>
          </a:p>
          <a:p>
            <a:endParaRPr lang="ru-RU" altLang="ru-RU" dirty="0" smtClean="0"/>
          </a:p>
        </p:txBody>
      </p:sp>
      <p:graphicFrame>
        <p:nvGraphicFramePr>
          <p:cNvPr id="1026" name="Object 22"/>
          <p:cNvGraphicFramePr>
            <a:graphicFrameLocks noChangeAspect="1"/>
          </p:cNvGraphicFramePr>
          <p:nvPr>
            <p:extLst>
              <p:ext uri="{D42A27DB-BD31-4B8C-83A1-F6EECF244321}">
                <p14:modId xmlns:p14="http://schemas.microsoft.com/office/powerpoint/2010/main" val="440621800"/>
              </p:ext>
            </p:extLst>
          </p:nvPr>
        </p:nvGraphicFramePr>
        <p:xfrm>
          <a:off x="7683459" y="3158696"/>
          <a:ext cx="3786187" cy="2405063"/>
        </p:xfrm>
        <a:graphic>
          <a:graphicData uri="http://schemas.openxmlformats.org/presentationml/2006/ole">
            <mc:AlternateContent xmlns:mc="http://schemas.openxmlformats.org/markup-compatibility/2006">
              <mc:Choice xmlns:v="urn:schemas-microsoft-com:vml" Requires="v">
                <p:oleObj spid="_x0000_s1030" name="Image" r:id="rId3" imgW="2975802" imgH="1891074" progId="Photoshop.Image.7">
                  <p:embed/>
                </p:oleObj>
              </mc:Choice>
              <mc:Fallback>
                <p:oleObj name="Image" r:id="rId3" imgW="2975802" imgH="1891074"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459" y="3158696"/>
                        <a:ext cx="3786187"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79800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idx="4294967295"/>
          </p:nvPr>
        </p:nvSpPr>
        <p:spPr>
          <a:xfrm>
            <a:off x="234779" y="151240"/>
            <a:ext cx="10972800" cy="1143000"/>
          </a:xfrm>
        </p:spPr>
        <p:txBody>
          <a:bodyPr/>
          <a:lstStyle/>
          <a:p>
            <a:pPr algn="ctr"/>
            <a:r>
              <a:rPr lang="ru-RU" altLang="ru-RU" dirty="0" err="1" smtClean="0"/>
              <a:t>Агар</a:t>
            </a:r>
            <a:endParaRPr lang="ru-RU" altLang="ru-RU" dirty="0" smtClean="0"/>
          </a:p>
        </p:txBody>
      </p:sp>
      <p:sp>
        <p:nvSpPr>
          <p:cNvPr id="26627" name="Содержимое 2"/>
          <p:cNvSpPr>
            <a:spLocks noGrp="1"/>
          </p:cNvSpPr>
          <p:nvPr>
            <p:ph idx="4294967295"/>
          </p:nvPr>
        </p:nvSpPr>
        <p:spPr>
          <a:xfrm>
            <a:off x="234779" y="1276350"/>
            <a:ext cx="10972800" cy="4389437"/>
          </a:xfrm>
        </p:spPr>
        <p:txBody>
          <a:bodyPr>
            <a:normAutofit/>
          </a:bodyPr>
          <a:lstStyle/>
          <a:p>
            <a:r>
              <a:rPr lang="ru-RU" altLang="ru-RU" sz="2400" dirty="0" err="1"/>
              <a:t>Агар</a:t>
            </a:r>
            <a:r>
              <a:rPr lang="ru-RU" altLang="ru-RU" sz="2400" dirty="0"/>
              <a:t> — самый сильный </a:t>
            </a:r>
            <a:r>
              <a:rPr lang="ru-RU" altLang="ru-RU" sz="2400" dirty="0" err="1"/>
              <a:t>желирующий</a:t>
            </a:r>
            <a:r>
              <a:rPr lang="ru-RU" altLang="ru-RU" sz="2400" dirty="0"/>
              <a:t> агент. Способность </a:t>
            </a:r>
            <a:r>
              <a:rPr lang="ru-RU" altLang="ru-RU" sz="2400" dirty="0" err="1"/>
              <a:t>агара</a:t>
            </a:r>
            <a:r>
              <a:rPr lang="ru-RU" altLang="ru-RU" sz="2400" dirty="0"/>
              <a:t> образовывать студни уменьшается при его нагревании в присутствии кислот. Водный раствор </a:t>
            </a:r>
            <a:r>
              <a:rPr lang="ru-RU" altLang="ru-RU" sz="2400" dirty="0" err="1"/>
              <a:t>агара</a:t>
            </a:r>
            <a:r>
              <a:rPr lang="ru-RU" altLang="ru-RU" sz="2400" dirty="0"/>
              <a:t> образует студни при охлаждении до 45 </a:t>
            </a:r>
            <a:r>
              <a:rPr lang="ru-RU" altLang="ru-RU" sz="2400" dirty="0" err="1"/>
              <a:t>оС</a:t>
            </a:r>
            <a:r>
              <a:rPr lang="ru-RU" altLang="ru-RU" sz="2400" dirty="0"/>
              <a:t>. Температура плавления водного студня — 80–90 </a:t>
            </a:r>
            <a:r>
              <a:rPr lang="ru-RU" altLang="ru-RU" sz="2400" dirty="0" err="1"/>
              <a:t>оС</a:t>
            </a:r>
            <a:r>
              <a:rPr lang="ru-RU" altLang="ru-RU" sz="2400" dirty="0"/>
              <a:t>. </a:t>
            </a:r>
            <a:r>
              <a:rPr lang="ru-RU" altLang="ru-RU" sz="2400" dirty="0" err="1"/>
              <a:t>Агар</a:t>
            </a:r>
            <a:r>
              <a:rPr lang="ru-RU" altLang="ru-RU" sz="2400" dirty="0"/>
              <a:t> используют в кондитерской промышленности при производстве мармелада, желе, при получении мясных и рыбных студней, при изготовлении мороженого, где он предотвращает образование кристалликов льда, а также при осветлении соков. </a:t>
            </a:r>
            <a:r>
              <a:rPr lang="ru-RU" altLang="ru-RU" sz="2400" dirty="0" smtClean="0"/>
              <a:t/>
            </a:r>
            <a:br>
              <a:rPr lang="ru-RU" altLang="ru-RU" sz="2400" dirty="0" smtClean="0"/>
            </a:br>
            <a:r>
              <a:rPr lang="ru-RU" altLang="ru-RU" sz="2400" dirty="0" smtClean="0"/>
              <a:t>     </a:t>
            </a:r>
            <a:r>
              <a:rPr lang="ru-RU" altLang="ru-RU" sz="2400" dirty="0"/>
              <a:t> Применение </a:t>
            </a:r>
            <a:r>
              <a:rPr lang="ru-RU" altLang="ru-RU" sz="2400" dirty="0" err="1"/>
              <a:t>агара</a:t>
            </a:r>
            <a:r>
              <a:rPr lang="ru-RU" altLang="ru-RU" sz="2400" dirty="0"/>
              <a:t> в пищевой промышленности не лимитировано, а его количество, добавляемое в пищевые продукты, обусловлено рецептурами и стандартами на эти продукты.</a:t>
            </a:r>
            <a:r>
              <a:rPr lang="ru-RU" altLang="ru-RU" sz="2400" dirty="0" smtClean="0"/>
              <a:t/>
            </a:r>
            <a:br>
              <a:rPr lang="ru-RU" altLang="ru-RU" sz="2400" dirty="0" smtClean="0"/>
            </a:br>
            <a:endParaRPr lang="ru-RU" altLang="ru-RU" sz="2400" dirty="0" smtClean="0"/>
          </a:p>
        </p:txBody>
      </p:sp>
      <p:pic>
        <p:nvPicPr>
          <p:cNvPr id="26628" name="Picture 2" descr="http://cache-media.britannica.com/eb-media/48/124348-004-165E5F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265" y="4687460"/>
            <a:ext cx="351155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05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idx="4294967295"/>
          </p:nvPr>
        </p:nvSpPr>
        <p:spPr>
          <a:xfrm>
            <a:off x="0" y="0"/>
            <a:ext cx="8229600" cy="1143000"/>
          </a:xfrm>
        </p:spPr>
        <p:txBody>
          <a:bodyPr/>
          <a:lstStyle/>
          <a:p>
            <a:pPr algn="ctr"/>
            <a:r>
              <a:rPr lang="ru-RU" altLang="ru-RU" smtClean="0"/>
              <a:t>Каррагинаны</a:t>
            </a:r>
          </a:p>
        </p:txBody>
      </p:sp>
      <p:sp>
        <p:nvSpPr>
          <p:cNvPr id="27651" name="Содержимое 2"/>
          <p:cNvSpPr>
            <a:spLocks noGrp="1"/>
          </p:cNvSpPr>
          <p:nvPr>
            <p:ph idx="4294967295"/>
          </p:nvPr>
        </p:nvSpPr>
        <p:spPr>
          <a:xfrm>
            <a:off x="432487" y="1015571"/>
            <a:ext cx="8229600" cy="4389438"/>
          </a:xfrm>
        </p:spPr>
        <p:txBody>
          <a:bodyPr/>
          <a:lstStyle/>
          <a:p>
            <a:r>
              <a:rPr lang="ru-RU" altLang="ru-RU" sz="1800" dirty="0"/>
              <a:t>Наименование </a:t>
            </a:r>
            <a:r>
              <a:rPr lang="ru-RU" altLang="ru-RU" sz="1800" b="1" dirty="0"/>
              <a:t>«</a:t>
            </a:r>
            <a:r>
              <a:rPr lang="ru-RU" altLang="ru-RU" sz="1800" b="1" dirty="0" err="1"/>
              <a:t>каррагин</a:t>
            </a:r>
            <a:r>
              <a:rPr lang="ru-RU" altLang="ru-RU" sz="1800" b="1" dirty="0"/>
              <a:t>» </a:t>
            </a:r>
            <a:r>
              <a:rPr lang="ru-RU" altLang="ru-RU" sz="1800" dirty="0"/>
              <a:t>происходит от аптечного названия</a:t>
            </a:r>
            <a:r>
              <a:rPr lang="en-US" altLang="ru-RU" sz="1800" dirty="0"/>
              <a:t> </a:t>
            </a:r>
            <a:r>
              <a:rPr lang="ru-RU" altLang="ru-RU" sz="1800" dirty="0"/>
              <a:t>«</a:t>
            </a:r>
            <a:r>
              <a:rPr lang="ru-RU" altLang="ru-RU" sz="1800" dirty="0" err="1"/>
              <a:t>Carrageen</a:t>
            </a:r>
            <a:r>
              <a:rPr lang="ru-RU" altLang="ru-RU" sz="1800" dirty="0"/>
              <a:t>» морских водорослей ирландского мха (</a:t>
            </a:r>
            <a:r>
              <a:rPr lang="ru-RU" altLang="ru-RU" sz="1800" dirty="0" err="1"/>
              <a:t>Chondrus</a:t>
            </a:r>
            <a:r>
              <a:rPr lang="en-US" altLang="ru-RU" sz="1800" dirty="0"/>
              <a:t> </a:t>
            </a:r>
            <a:r>
              <a:rPr lang="ru-RU" altLang="ru-RU" sz="1800" dirty="0" err="1"/>
              <a:t>crispus</a:t>
            </a:r>
            <a:r>
              <a:rPr lang="ru-RU" altLang="ru-RU" sz="1800" dirty="0"/>
              <a:t>), произрастающих вблизи местечка </a:t>
            </a:r>
            <a:r>
              <a:rPr lang="ru-RU" altLang="ru-RU" sz="1800" dirty="0" err="1"/>
              <a:t>Каррагин</a:t>
            </a:r>
            <a:r>
              <a:rPr lang="ru-RU" altLang="ru-RU" sz="1800" dirty="0"/>
              <a:t> на южном побережье Ирландии.</a:t>
            </a:r>
          </a:p>
          <a:p>
            <a:endParaRPr lang="ru-RU" altLang="ru-RU" dirty="0" smtClean="0"/>
          </a:p>
          <a:p>
            <a:endParaRPr lang="ru-RU" altLang="ru-RU" dirty="0" smtClean="0"/>
          </a:p>
        </p:txBody>
      </p:sp>
      <p:pic>
        <p:nvPicPr>
          <p:cNvPr id="27652" name="Рисунок 6" descr="chondrus scriptu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6126" y="2857500"/>
            <a:ext cx="28432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Рисунок 7" descr="601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4234" y="2047018"/>
            <a:ext cx="424815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400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Содержимое 2"/>
          <p:cNvSpPr>
            <a:spLocks noGrp="1"/>
          </p:cNvSpPr>
          <p:nvPr>
            <p:ph idx="4294967295"/>
          </p:nvPr>
        </p:nvSpPr>
        <p:spPr>
          <a:xfrm>
            <a:off x="-1" y="785813"/>
            <a:ext cx="11973697" cy="4525962"/>
          </a:xfrm>
        </p:spPr>
        <p:txBody>
          <a:bodyPr>
            <a:normAutofit/>
          </a:bodyPr>
          <a:lstStyle/>
          <a:p>
            <a:r>
              <a:rPr lang="ru-RU" altLang="ru-RU" sz="2400" dirty="0"/>
              <a:t>В 1984 г. Экспертный комитет по пищевым добавкам и</a:t>
            </a:r>
            <a:r>
              <a:rPr lang="en-US" altLang="ru-RU" sz="2400" dirty="0"/>
              <a:t> </a:t>
            </a:r>
            <a:r>
              <a:rPr lang="ru-RU" altLang="ru-RU" sz="2400" dirty="0"/>
              <a:t>Рабочая группа Комиссии по пищевому</a:t>
            </a:r>
            <a:r>
              <a:rPr lang="en-US" altLang="ru-RU" sz="2400" dirty="0"/>
              <a:t> </a:t>
            </a:r>
            <a:r>
              <a:rPr lang="ru-RU" altLang="ru-RU" sz="2400" dirty="0"/>
              <a:t>кодексу ВОЗ подтвердили, что </a:t>
            </a:r>
            <a:r>
              <a:rPr lang="ru-RU" altLang="ru-RU" sz="2400" dirty="0" err="1"/>
              <a:t>каррагинан</a:t>
            </a:r>
            <a:r>
              <a:rPr lang="en-US" altLang="ru-RU" sz="2400" dirty="0"/>
              <a:t> </a:t>
            </a:r>
            <a:r>
              <a:rPr lang="ru-RU" altLang="ru-RU" sz="2400" dirty="0"/>
              <a:t>безопасен для применения в пище и является полезным компонентом для применения в качестве пищевой добавки. </a:t>
            </a:r>
            <a:r>
              <a:rPr lang="ru-RU" altLang="ru-RU" sz="2400" dirty="0" err="1"/>
              <a:t>Каррагинаны</a:t>
            </a:r>
            <a:r>
              <a:rPr lang="ru-RU" altLang="ru-RU" sz="2400" dirty="0"/>
              <a:t> – это природные загустители, </a:t>
            </a:r>
            <a:r>
              <a:rPr lang="ru-RU" altLang="ru-RU" sz="2400" dirty="0" err="1"/>
              <a:t>желеобразующие</a:t>
            </a:r>
            <a:r>
              <a:rPr lang="en-US" altLang="ru-RU" sz="2400" dirty="0"/>
              <a:t> </a:t>
            </a:r>
            <a:r>
              <a:rPr lang="ru-RU" altLang="ru-RU" sz="2400" dirty="0"/>
              <a:t>компоненты и стабилизаторы консистенций, они не расщепляются в </a:t>
            </a:r>
            <a:r>
              <a:rPr lang="ru-RU" altLang="ru-RU" sz="2400" dirty="0" err="1"/>
              <a:t>желудочно</a:t>
            </a:r>
            <a:r>
              <a:rPr lang="en-US" altLang="ru-RU" sz="2400" dirty="0"/>
              <a:t>-</a:t>
            </a:r>
            <a:r>
              <a:rPr lang="ru-RU" altLang="ru-RU" sz="2400" dirty="0"/>
              <a:t>кишечном тракте человека и выполняют функции пищевых волокон; нашли применение в молочной промышленности, а также широко применяются в мясной и кондитерской промышленности в качестве уплотнителей и эмульгаторов - стабилизаторов.</a:t>
            </a:r>
            <a:endParaRPr lang="en-US" altLang="ru-RU" sz="2400" dirty="0"/>
          </a:p>
          <a:p>
            <a:r>
              <a:rPr lang="ru-RU" altLang="ru-RU" sz="2400" dirty="0"/>
              <a:t>Известно, что</a:t>
            </a:r>
            <a:r>
              <a:rPr lang="en-US" altLang="ru-RU" sz="2400" dirty="0"/>
              <a:t> </a:t>
            </a:r>
            <a:r>
              <a:rPr lang="ru-RU" altLang="ru-RU" sz="2400" dirty="0" err="1"/>
              <a:t>каррагинаны</a:t>
            </a:r>
            <a:r>
              <a:rPr lang="ru-RU" altLang="ru-RU" sz="2400" dirty="0"/>
              <a:t> обладают противовирусной, </a:t>
            </a:r>
            <a:r>
              <a:rPr lang="ru-RU" altLang="ru-RU" sz="2400" dirty="0" err="1"/>
              <a:t>противоязвенной</a:t>
            </a:r>
            <a:r>
              <a:rPr lang="ru-RU" altLang="ru-RU" sz="2400" dirty="0"/>
              <a:t> активностью, сорбционными свойствами и способствуют выведению из</a:t>
            </a:r>
            <a:r>
              <a:rPr lang="en-US" altLang="ru-RU" sz="2400" dirty="0"/>
              <a:t> </a:t>
            </a:r>
            <a:r>
              <a:rPr lang="ru-RU" altLang="ru-RU" sz="2400" dirty="0"/>
              <a:t>организма тяжелых металлов.</a:t>
            </a:r>
            <a:endParaRPr lang="en-US" altLang="ru-RU" sz="2400" dirty="0"/>
          </a:p>
          <a:p>
            <a:endParaRPr lang="ru-RU" altLang="ru-RU" sz="2400" dirty="0"/>
          </a:p>
        </p:txBody>
      </p:sp>
    </p:spTree>
    <p:extLst>
      <p:ext uri="{BB962C8B-B14F-4D97-AF65-F5344CB8AC3E}">
        <p14:creationId xmlns:p14="http://schemas.microsoft.com/office/powerpoint/2010/main" val="40410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p:txBody>
          <a:bodyPr/>
          <a:lstStyle/>
          <a:p>
            <a:r>
              <a:rPr lang="ru-RU" altLang="ru-RU" smtClean="0"/>
              <a:t>Каррагинаны в пищевой промышленности</a:t>
            </a:r>
          </a:p>
        </p:txBody>
      </p:sp>
      <p:sp>
        <p:nvSpPr>
          <p:cNvPr id="13315" name="Содержимое 2"/>
          <p:cNvSpPr>
            <a:spLocks noGrp="1"/>
          </p:cNvSpPr>
          <p:nvPr>
            <p:ph idx="1"/>
          </p:nvPr>
        </p:nvSpPr>
        <p:spPr>
          <a:xfrm>
            <a:off x="259491" y="1825625"/>
            <a:ext cx="11738919" cy="4351338"/>
          </a:xfrm>
        </p:spPr>
        <p:txBody>
          <a:bodyPr/>
          <a:lstStyle/>
          <a:p>
            <a:r>
              <a:rPr lang="ru-RU" altLang="ru-RU" sz="2400" dirty="0" err="1"/>
              <a:t>Каррагинаны</a:t>
            </a:r>
            <a:r>
              <a:rPr lang="ru-RU" altLang="ru-RU" sz="2400" dirty="0"/>
              <a:t> Каппа и Йота используют при приготовлении шоколадного молока, молочных пудингов и сливочных десертов, в составе смесей для стабилизирующих добавок – при производстве взбитых продуктов, сливочных муссов, молочных коктейлей, желе из сыворотки.</a:t>
            </a:r>
            <a:r>
              <a:rPr lang="ru-RU" altLang="ru-RU" sz="2400" b="1" i="1" dirty="0"/>
              <a:t> </a:t>
            </a:r>
            <a:r>
              <a:rPr lang="ru-RU" altLang="ru-RU" sz="2400" b="1" dirty="0" err="1"/>
              <a:t>Каррагинаны</a:t>
            </a:r>
            <a:r>
              <a:rPr lang="ru-RU" altLang="ru-RU" sz="2400" dirty="0"/>
              <a:t> применяются для производства желе и десертов на водной основе, сгущенного молока, желейных заливок и глазурей, начинок для карамели, конфет, жевательной резинки, жевательного мармелада, жевательных конфет, мороженного</a:t>
            </a:r>
            <a:r>
              <a:rPr lang="ru-RU" altLang="ru-RU" sz="2400" dirty="0" smtClean="0"/>
              <a:t>. </a:t>
            </a:r>
            <a:r>
              <a:rPr lang="ru-RU" altLang="ru-RU" sz="2400" dirty="0"/>
              <a:t>Присутствие </a:t>
            </a:r>
            <a:r>
              <a:rPr lang="ru-RU" altLang="ru-RU" sz="2400" dirty="0" err="1"/>
              <a:t>каррагинанов</a:t>
            </a:r>
            <a:r>
              <a:rPr lang="ru-RU" altLang="ru-RU" sz="2400" dirty="0"/>
              <a:t> в продуктах питания показывает маркировка «E407», встречающаяся на упаковке.</a:t>
            </a:r>
          </a:p>
          <a:p>
            <a:endParaRPr lang="ru-RU" altLang="ru-RU" dirty="0" smtClean="0"/>
          </a:p>
        </p:txBody>
      </p:sp>
      <p:pic>
        <p:nvPicPr>
          <p:cNvPr id="13316" name="Picture 2" descr="Картинка 14 из 18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415" y="4698207"/>
            <a:ext cx="164306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Картинка 7 из 18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8459" y="4745511"/>
            <a:ext cx="17859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http://old.idea.ru/files/Image/picture/november/up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4655" y="4543899"/>
            <a:ext cx="2286000"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826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3"/>
          <p:cNvSpPr>
            <a:spLocks noGrp="1"/>
          </p:cNvSpPr>
          <p:nvPr>
            <p:ph type="title" idx="4294967295"/>
          </p:nvPr>
        </p:nvSpPr>
        <p:spPr>
          <a:xfrm>
            <a:off x="1890584" y="477837"/>
            <a:ext cx="8229600" cy="1143000"/>
          </a:xfrm>
        </p:spPr>
        <p:txBody>
          <a:bodyPr>
            <a:normAutofit fontScale="90000"/>
          </a:bodyPr>
          <a:lstStyle/>
          <a:p>
            <a:r>
              <a:rPr lang="ru-RU" altLang="ru-RU" dirty="0" smtClean="0"/>
              <a:t>В мясо-молочной промышленности</a:t>
            </a:r>
          </a:p>
        </p:txBody>
      </p:sp>
      <p:sp>
        <p:nvSpPr>
          <p:cNvPr id="30723" name="Содержимое 4"/>
          <p:cNvSpPr>
            <a:spLocks noGrp="1"/>
          </p:cNvSpPr>
          <p:nvPr>
            <p:ph sz="half" idx="4294967295"/>
          </p:nvPr>
        </p:nvSpPr>
        <p:spPr>
          <a:xfrm>
            <a:off x="1647825" y="1759744"/>
            <a:ext cx="4038600" cy="4433888"/>
          </a:xfrm>
        </p:spPr>
        <p:txBody>
          <a:bodyPr/>
          <a:lstStyle/>
          <a:p>
            <a:r>
              <a:rPr lang="ru-RU" altLang="ru-RU" sz="2000" dirty="0" err="1"/>
              <a:t>Каррагинаны</a:t>
            </a:r>
            <a:r>
              <a:rPr lang="ru-RU" altLang="ru-RU" sz="2000" dirty="0"/>
              <a:t> применяют при производстве:</a:t>
            </a:r>
          </a:p>
          <a:p>
            <a:r>
              <a:rPr lang="ru-RU" altLang="ru-RU" sz="2000" dirty="0"/>
              <a:t>вареных колбас; </a:t>
            </a:r>
          </a:p>
          <a:p>
            <a:r>
              <a:rPr lang="ru-RU" altLang="ru-RU" sz="2000" dirty="0"/>
              <a:t>сосисок, сарделек; </a:t>
            </a:r>
          </a:p>
          <a:p>
            <a:r>
              <a:rPr lang="ru-RU" altLang="ru-RU" sz="2000" dirty="0" err="1"/>
              <a:t>цельномышечных</a:t>
            </a:r>
            <a:r>
              <a:rPr lang="ru-RU" altLang="ru-RU" sz="2000" dirty="0"/>
              <a:t> продуктов из говядины и свинины; </a:t>
            </a:r>
          </a:p>
          <a:p>
            <a:r>
              <a:rPr lang="ru-RU" altLang="ru-RU" sz="2000" dirty="0"/>
              <a:t>ветчин; </a:t>
            </a:r>
          </a:p>
          <a:p>
            <a:r>
              <a:rPr lang="ru-RU" altLang="ru-RU" sz="2000" dirty="0"/>
              <a:t>мясных консервов; </a:t>
            </a:r>
          </a:p>
          <a:p>
            <a:r>
              <a:rPr lang="ru-RU" altLang="ru-RU" sz="2000" dirty="0"/>
              <a:t>паштетов; </a:t>
            </a:r>
          </a:p>
          <a:p>
            <a:r>
              <a:rPr lang="ru-RU" altLang="ru-RU" sz="2000" dirty="0"/>
              <a:t>мяса в желе.</a:t>
            </a:r>
            <a:r>
              <a:rPr lang="ru-RU" altLang="ru-RU" sz="2000" i="1" dirty="0"/>
              <a:t> </a:t>
            </a:r>
            <a:r>
              <a:rPr lang="ru-RU" altLang="ru-RU" sz="2000" dirty="0"/>
              <a:t> </a:t>
            </a:r>
          </a:p>
          <a:p>
            <a:endParaRPr lang="ru-RU" altLang="ru-RU" dirty="0" smtClean="0"/>
          </a:p>
        </p:txBody>
      </p:sp>
      <p:sp>
        <p:nvSpPr>
          <p:cNvPr id="30724" name="Содержимое 5"/>
          <p:cNvSpPr>
            <a:spLocks noGrp="1"/>
          </p:cNvSpPr>
          <p:nvPr>
            <p:ph sz="half" idx="4294967295"/>
          </p:nvPr>
        </p:nvSpPr>
        <p:spPr>
          <a:xfrm>
            <a:off x="5686425" y="1713706"/>
            <a:ext cx="4857750" cy="4525963"/>
          </a:xfrm>
        </p:spPr>
        <p:txBody>
          <a:bodyPr>
            <a:normAutofit lnSpcReduction="10000"/>
          </a:bodyPr>
          <a:lstStyle/>
          <a:p>
            <a:r>
              <a:rPr lang="ru-RU" altLang="ru-RU" sz="2000" dirty="0"/>
              <a:t>Преимущества </a:t>
            </a:r>
            <a:r>
              <a:rPr lang="ru-RU" altLang="ru-RU" sz="2000" dirty="0" err="1"/>
              <a:t>каррагинана</a:t>
            </a:r>
            <a:r>
              <a:rPr lang="ru-RU" altLang="ru-RU" sz="2000" dirty="0"/>
              <a:t>:</a:t>
            </a:r>
          </a:p>
          <a:p>
            <a:r>
              <a:rPr lang="ru-RU" altLang="ru-RU" sz="2000" dirty="0"/>
              <a:t>придает продукту монолитную упругую консистенцию; </a:t>
            </a:r>
          </a:p>
          <a:p>
            <a:r>
              <a:rPr lang="ru-RU" altLang="ru-RU" sz="2000" dirty="0"/>
              <a:t>увеличивает выход готовой продукции; </a:t>
            </a:r>
          </a:p>
          <a:p>
            <a:r>
              <a:rPr lang="ru-RU" altLang="ru-RU" sz="2000" dirty="0"/>
              <a:t>уменьшает </a:t>
            </a:r>
            <a:r>
              <a:rPr lang="ru-RU" altLang="ru-RU" sz="2000" dirty="0" err="1"/>
              <a:t>термопотери</a:t>
            </a:r>
            <a:r>
              <a:rPr lang="ru-RU" altLang="ru-RU" sz="2000" dirty="0"/>
              <a:t>; </a:t>
            </a:r>
          </a:p>
          <a:p>
            <a:r>
              <a:rPr lang="ru-RU" altLang="ru-RU" sz="2000" dirty="0"/>
              <a:t>делает продукцию стойкой в процессе варки; </a:t>
            </a:r>
          </a:p>
          <a:p>
            <a:r>
              <a:rPr lang="ru-RU" altLang="ru-RU" sz="2000" dirty="0"/>
              <a:t>сохраняет ароматы в процессе приготовления, благодаря его способности обволакивать ароматические добавки. </a:t>
            </a:r>
          </a:p>
          <a:p>
            <a:r>
              <a:rPr lang="ru-RU" altLang="ru-RU" sz="2000" dirty="0"/>
              <a:t>не теряет своих свойств в процессе стерилизации при t=135-140 °C в течение 1,5 часов.  </a:t>
            </a:r>
          </a:p>
          <a:p>
            <a:endParaRPr lang="ru-RU" altLang="ru-RU" dirty="0" smtClean="0"/>
          </a:p>
          <a:p>
            <a:endParaRPr lang="ru-RU" altLang="ru-RU" dirty="0" smtClean="0"/>
          </a:p>
        </p:txBody>
      </p:sp>
      <p:pic>
        <p:nvPicPr>
          <p:cNvPr id="30725" name="Picture 4" descr="Картинка 18 из 18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8" y="5529264"/>
            <a:ext cx="200025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674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4"/>
          <p:cNvSpPr>
            <a:spLocks noGrp="1"/>
          </p:cNvSpPr>
          <p:nvPr>
            <p:ph type="title" idx="4294967295"/>
          </p:nvPr>
        </p:nvSpPr>
        <p:spPr>
          <a:xfrm>
            <a:off x="2266950" y="12357"/>
            <a:ext cx="8229600" cy="1143000"/>
          </a:xfrm>
        </p:spPr>
        <p:txBody>
          <a:bodyPr/>
          <a:lstStyle/>
          <a:p>
            <a:r>
              <a:rPr lang="ru-RU" altLang="ru-RU" dirty="0" smtClean="0"/>
              <a:t>Производство </a:t>
            </a:r>
            <a:r>
              <a:rPr lang="ru-RU" altLang="ru-RU" dirty="0" err="1" smtClean="0"/>
              <a:t>каррагинанов</a:t>
            </a:r>
            <a:endParaRPr lang="ru-RU" altLang="ru-RU" dirty="0" smtClean="0"/>
          </a:p>
        </p:txBody>
      </p:sp>
      <p:sp>
        <p:nvSpPr>
          <p:cNvPr id="31747" name="Прямоугольник 5"/>
          <p:cNvSpPr>
            <a:spLocks noChangeArrowheads="1"/>
          </p:cNvSpPr>
          <p:nvPr/>
        </p:nvSpPr>
        <p:spPr bwMode="auto">
          <a:xfrm>
            <a:off x="2024064" y="1000126"/>
            <a:ext cx="81438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Производство каррагинанов как важного сырья для медицинской, пищевой и некоторых других отраслей промышленности развито в основном в США, Франции, Канаде, Англии, Швеции, Норвегии, Ирландии, Португалии, Филиппинах и некоторых других странах. Мировое потребление каррагинанов составляет более 14 000 т в год и увеличивается на 1–3% ежегодно. Производят каррагинаны из </a:t>
            </a:r>
            <a:r>
              <a:rPr lang="en-US" altLang="ru-RU" i="1">
                <a:solidFill>
                  <a:prstClr val="black"/>
                </a:solidFill>
              </a:rPr>
              <a:t>Chondrus </a:t>
            </a:r>
            <a:r>
              <a:rPr lang="ru-RU" altLang="ru-RU" i="1">
                <a:solidFill>
                  <a:prstClr val="black"/>
                </a:solidFill>
              </a:rPr>
              <a:t>и </a:t>
            </a:r>
            <a:r>
              <a:rPr lang="en-US" altLang="ru-RU" i="1">
                <a:solidFill>
                  <a:prstClr val="black"/>
                </a:solidFill>
              </a:rPr>
              <a:t>Eucheuma</a:t>
            </a:r>
            <a:r>
              <a:rPr lang="ru-RU" altLang="ru-RU" i="1">
                <a:solidFill>
                  <a:prstClr val="black"/>
                </a:solidFill>
              </a:rPr>
              <a:t>.</a:t>
            </a:r>
            <a:endParaRPr lang="ru-RU" altLang="ru-RU">
              <a:solidFill>
                <a:prstClr val="black"/>
              </a:solidFill>
            </a:endParaRPr>
          </a:p>
          <a:p>
            <a:pPr eaLnBrk="1" fontAlgn="base" hangingPunct="1">
              <a:spcBef>
                <a:spcPct val="0"/>
              </a:spcBef>
              <a:spcAft>
                <a:spcPct val="0"/>
              </a:spcAft>
            </a:pPr>
            <a:r>
              <a:rPr lang="ru-RU" altLang="ru-RU">
                <a:solidFill>
                  <a:prstClr val="black"/>
                </a:solidFill>
              </a:rPr>
              <a:t>В России на Дальнем Востоке и Белом море налажена переработка анфельции и получение из нее агар-агара. Для этих же целей в Южном Приморье используется грацилярия, введенная в марикультуру. В течение ряда лет предпринимаются попытки наладить выпуск каррагинанов из хондруса шиповатого, но его производство фактически отсутствует.</a:t>
            </a:r>
            <a:br>
              <a:rPr lang="ru-RU" altLang="ru-RU">
                <a:solidFill>
                  <a:prstClr val="black"/>
                </a:solidFill>
              </a:rPr>
            </a:br>
            <a:endParaRPr lang="ru-RU" altLang="ru-RU">
              <a:solidFill>
                <a:prstClr val="black"/>
              </a:solidFill>
            </a:endParaRPr>
          </a:p>
          <a:p>
            <a:pPr eaLnBrk="1" fontAlgn="base" hangingPunct="1">
              <a:spcBef>
                <a:spcPct val="0"/>
              </a:spcBef>
              <a:spcAft>
                <a:spcPct val="0"/>
              </a:spcAft>
            </a:pPr>
            <a:r>
              <a:rPr lang="ru-RU" altLang="ru-RU">
                <a:solidFill>
                  <a:prstClr val="black"/>
                </a:solidFill>
              </a:rPr>
              <a:t/>
            </a:r>
            <a:br>
              <a:rPr lang="ru-RU" altLang="ru-RU">
                <a:solidFill>
                  <a:prstClr val="black"/>
                </a:solidFill>
              </a:rPr>
            </a:br>
            <a:endParaRPr lang="ru-RU" altLang="ru-RU">
              <a:solidFill>
                <a:prstClr val="black"/>
              </a:solidFill>
            </a:endParaRPr>
          </a:p>
        </p:txBody>
      </p:sp>
      <p:pic>
        <p:nvPicPr>
          <p:cNvPr id="31748" name="Picture 1" descr="D:\Rhodophyta\chondrus crisp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399" y="4500563"/>
            <a:ext cx="314325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57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Прямоугольник 1"/>
          <p:cNvSpPr>
            <a:spLocks noChangeArrowheads="1"/>
          </p:cNvSpPr>
          <p:nvPr/>
        </p:nvSpPr>
        <p:spPr bwMode="auto">
          <a:xfrm>
            <a:off x="729049" y="214313"/>
            <a:ext cx="936745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sz="2000" dirty="0">
                <a:solidFill>
                  <a:prstClr val="black"/>
                </a:solidFill>
              </a:rPr>
              <a:t>Чистый </a:t>
            </a:r>
            <a:r>
              <a:rPr lang="ru-RU" altLang="ru-RU" sz="2000" dirty="0" err="1">
                <a:solidFill>
                  <a:prstClr val="black"/>
                </a:solidFill>
              </a:rPr>
              <a:t>фикоэритрин</a:t>
            </a:r>
            <a:r>
              <a:rPr lang="ru-RU" altLang="ru-RU" sz="2000" dirty="0">
                <a:solidFill>
                  <a:prstClr val="black"/>
                </a:solidFill>
              </a:rPr>
              <a:t> интенсивного красно-малинового цвета, может быть широко использован в пищевой и парфюмерной промышленности в качестве пищевых добавок, красителей, а также в медицинской промышленности как флуоресцентные метчики для диагностики и в радиобиологии. Известные зарубежные фирмы ежегодно тоннами продают эти красители в основном для кондитерской и парфюмерной промышленности. В США запатентовано их применение в качестве флуоресцентных метчиков для </a:t>
            </a:r>
            <a:r>
              <a:rPr lang="ru-RU" altLang="ru-RU" sz="2000" dirty="0" err="1">
                <a:solidFill>
                  <a:prstClr val="black"/>
                </a:solidFill>
              </a:rPr>
              <a:t>иммуно</a:t>
            </a:r>
            <a:r>
              <a:rPr lang="ru-RU" altLang="ru-RU" sz="2000" dirty="0">
                <a:solidFill>
                  <a:prstClr val="black"/>
                </a:solidFill>
              </a:rPr>
              <a:t>-диагностики (</a:t>
            </a:r>
            <a:r>
              <a:rPr lang="ru-RU" altLang="ru-RU" sz="2000" dirty="0" err="1">
                <a:solidFill>
                  <a:prstClr val="black"/>
                </a:solidFill>
              </a:rPr>
              <a:t>Stryer</a:t>
            </a:r>
            <a:r>
              <a:rPr lang="ru-RU" altLang="ru-RU" sz="2000" dirty="0">
                <a:solidFill>
                  <a:prstClr val="black"/>
                </a:solidFill>
              </a:rPr>
              <a:t> </a:t>
            </a:r>
            <a:r>
              <a:rPr lang="ru-RU" altLang="ru-RU" sz="2000" dirty="0" err="1">
                <a:solidFill>
                  <a:prstClr val="black"/>
                </a:solidFill>
              </a:rPr>
              <a:t>Zybert</a:t>
            </a:r>
            <a:r>
              <a:rPr lang="ru-RU" altLang="ru-RU" sz="2000" dirty="0">
                <a:solidFill>
                  <a:prstClr val="black"/>
                </a:solidFill>
              </a:rPr>
              <a:t> </a:t>
            </a:r>
            <a:r>
              <a:rPr lang="ru-RU" altLang="ru-RU" sz="2000" dirty="0" err="1">
                <a:solidFill>
                  <a:prstClr val="black"/>
                </a:solidFill>
              </a:rPr>
              <a:t>et</a:t>
            </a:r>
            <a:r>
              <a:rPr lang="ru-RU" altLang="ru-RU" sz="2000" dirty="0">
                <a:solidFill>
                  <a:prstClr val="black"/>
                </a:solidFill>
              </a:rPr>
              <a:t> </a:t>
            </a:r>
            <a:r>
              <a:rPr lang="ru-RU" altLang="ru-RU" sz="2000" dirty="0" err="1">
                <a:solidFill>
                  <a:prstClr val="black"/>
                </a:solidFill>
              </a:rPr>
              <a:t>al</a:t>
            </a:r>
            <a:r>
              <a:rPr lang="ru-RU" altLang="ru-RU" sz="2000" dirty="0">
                <a:solidFill>
                  <a:prstClr val="black"/>
                </a:solidFill>
              </a:rPr>
              <a:t>., 1989). Имеются также сведения об использовании </a:t>
            </a:r>
            <a:r>
              <a:rPr lang="ru-RU" altLang="ru-RU" sz="2000" dirty="0" err="1">
                <a:solidFill>
                  <a:prstClr val="black"/>
                </a:solidFill>
              </a:rPr>
              <a:t>фикоэритрина</a:t>
            </a:r>
            <a:r>
              <a:rPr lang="ru-RU" altLang="ru-RU" sz="2000" dirty="0">
                <a:solidFill>
                  <a:prstClr val="black"/>
                </a:solidFill>
              </a:rPr>
              <a:t> и родственного ему синего пигмента </a:t>
            </a:r>
            <a:r>
              <a:rPr lang="ru-RU" altLang="ru-RU" sz="2000" dirty="0" err="1">
                <a:solidFill>
                  <a:prstClr val="black"/>
                </a:solidFill>
              </a:rPr>
              <a:t>фикоцианина</a:t>
            </a:r>
            <a:r>
              <a:rPr lang="ru-RU" altLang="ru-RU" sz="2000" dirty="0">
                <a:solidFill>
                  <a:prstClr val="black"/>
                </a:solidFill>
              </a:rPr>
              <a:t> в онкологии и как радиопротектора (</a:t>
            </a:r>
            <a:r>
              <a:rPr lang="ru-RU" altLang="ru-RU" sz="2000" dirty="0" err="1">
                <a:solidFill>
                  <a:prstClr val="black"/>
                </a:solidFill>
              </a:rPr>
              <a:t>Hirata</a:t>
            </a:r>
            <a:r>
              <a:rPr lang="ru-RU" altLang="ru-RU" sz="2000" dirty="0">
                <a:solidFill>
                  <a:prstClr val="black"/>
                </a:solidFill>
              </a:rPr>
              <a:t> </a:t>
            </a:r>
            <a:r>
              <a:rPr lang="ru-RU" altLang="ru-RU" sz="2000" dirty="0" err="1">
                <a:solidFill>
                  <a:prstClr val="black"/>
                </a:solidFill>
              </a:rPr>
              <a:t>Takashi</a:t>
            </a:r>
            <a:r>
              <a:rPr lang="ru-RU" altLang="ru-RU" sz="2000" dirty="0">
                <a:solidFill>
                  <a:prstClr val="black"/>
                </a:solidFill>
              </a:rPr>
              <a:t> </a:t>
            </a:r>
            <a:r>
              <a:rPr lang="ru-RU" altLang="ru-RU" sz="2000" dirty="0" err="1">
                <a:solidFill>
                  <a:prstClr val="black"/>
                </a:solidFill>
              </a:rPr>
              <a:t>et</a:t>
            </a:r>
            <a:r>
              <a:rPr lang="ru-RU" altLang="ru-RU" sz="2000" dirty="0">
                <a:solidFill>
                  <a:prstClr val="black"/>
                </a:solidFill>
              </a:rPr>
              <a:t> </a:t>
            </a:r>
            <a:r>
              <a:rPr lang="ru-RU" altLang="ru-RU" sz="2000" dirty="0" err="1">
                <a:solidFill>
                  <a:prstClr val="black"/>
                </a:solidFill>
              </a:rPr>
              <a:t>al</a:t>
            </a:r>
            <a:r>
              <a:rPr lang="ru-RU" altLang="ru-RU" sz="2000" dirty="0">
                <a:solidFill>
                  <a:prstClr val="black"/>
                </a:solidFill>
              </a:rPr>
              <a:t>., 2000; </a:t>
            </a:r>
            <a:r>
              <a:rPr lang="ru-RU" altLang="ru-RU" sz="2000" dirty="0" err="1">
                <a:solidFill>
                  <a:prstClr val="black"/>
                </a:solidFill>
              </a:rPr>
              <a:t>Bhat</a:t>
            </a:r>
            <a:r>
              <a:rPr lang="ru-RU" altLang="ru-RU" sz="2000" dirty="0">
                <a:solidFill>
                  <a:prstClr val="black"/>
                </a:solidFill>
              </a:rPr>
              <a:t> </a:t>
            </a:r>
            <a:r>
              <a:rPr lang="ru-RU" altLang="ru-RU" sz="2000" dirty="0" err="1">
                <a:solidFill>
                  <a:prstClr val="black"/>
                </a:solidFill>
              </a:rPr>
              <a:t>Vadiraja</a:t>
            </a:r>
            <a:r>
              <a:rPr lang="ru-RU" altLang="ru-RU" sz="2000" dirty="0">
                <a:solidFill>
                  <a:prstClr val="black"/>
                </a:solidFill>
              </a:rPr>
              <a:t>, </a:t>
            </a:r>
            <a:r>
              <a:rPr lang="ru-RU" altLang="ru-RU" sz="2000" dirty="0" err="1">
                <a:solidFill>
                  <a:prstClr val="black"/>
                </a:solidFill>
              </a:rPr>
              <a:t>Madyastha</a:t>
            </a:r>
            <a:r>
              <a:rPr lang="ru-RU" altLang="ru-RU" sz="2000" dirty="0">
                <a:solidFill>
                  <a:prstClr val="black"/>
                </a:solidFill>
              </a:rPr>
              <a:t>, 2001; </a:t>
            </a:r>
            <a:r>
              <a:rPr lang="ru-RU" altLang="ru-RU" sz="2000" dirty="0" err="1">
                <a:solidFill>
                  <a:prstClr val="black"/>
                </a:solidFill>
              </a:rPr>
              <a:t>Romay</a:t>
            </a:r>
            <a:r>
              <a:rPr lang="ru-RU" altLang="ru-RU" sz="2000" dirty="0">
                <a:solidFill>
                  <a:prstClr val="black"/>
                </a:solidFill>
              </a:rPr>
              <a:t> </a:t>
            </a:r>
            <a:r>
              <a:rPr lang="ru-RU" altLang="ru-RU" sz="2000" dirty="0" err="1">
                <a:solidFill>
                  <a:prstClr val="black"/>
                </a:solidFill>
              </a:rPr>
              <a:t>Cheyla</a:t>
            </a:r>
            <a:r>
              <a:rPr lang="ru-RU" altLang="ru-RU" sz="2000" dirty="0">
                <a:solidFill>
                  <a:prstClr val="black"/>
                </a:solidFill>
              </a:rPr>
              <a:t> </a:t>
            </a:r>
            <a:r>
              <a:rPr lang="ru-RU" altLang="ru-RU" sz="2000" dirty="0" err="1">
                <a:solidFill>
                  <a:prstClr val="black"/>
                </a:solidFill>
              </a:rPr>
              <a:t>et</a:t>
            </a:r>
            <a:r>
              <a:rPr lang="ru-RU" altLang="ru-RU" sz="2000" dirty="0">
                <a:solidFill>
                  <a:prstClr val="black"/>
                </a:solidFill>
              </a:rPr>
              <a:t> </a:t>
            </a:r>
            <a:r>
              <a:rPr lang="ru-RU" altLang="ru-RU" sz="2000" dirty="0" err="1">
                <a:solidFill>
                  <a:prstClr val="black"/>
                </a:solidFill>
              </a:rPr>
              <a:t>al</a:t>
            </a:r>
            <a:r>
              <a:rPr lang="ru-RU" altLang="ru-RU" sz="2000" dirty="0">
                <a:solidFill>
                  <a:prstClr val="black"/>
                </a:solidFill>
              </a:rPr>
              <a:t>., 2001). </a:t>
            </a:r>
          </a:p>
          <a:p>
            <a:pPr eaLnBrk="1" fontAlgn="base" hangingPunct="1">
              <a:spcBef>
                <a:spcPct val="0"/>
              </a:spcBef>
              <a:spcAft>
                <a:spcPct val="0"/>
              </a:spcAft>
            </a:pPr>
            <a:r>
              <a:rPr lang="ru-RU" altLang="ru-RU" sz="2000" dirty="0" err="1">
                <a:solidFill>
                  <a:prstClr val="black"/>
                </a:solidFill>
              </a:rPr>
              <a:t>Фикоцианин</a:t>
            </a:r>
            <a:r>
              <a:rPr lang="ru-RU" altLang="ru-RU" sz="2000" dirty="0">
                <a:solidFill>
                  <a:prstClr val="black"/>
                </a:solidFill>
              </a:rPr>
              <a:t>, который, по данным многих исследователей, является не только натуральным красителем, но и </a:t>
            </a:r>
            <a:r>
              <a:rPr lang="ru-RU" altLang="ru-RU" sz="2000" dirty="0" smtClean="0">
                <a:solidFill>
                  <a:prstClr val="black"/>
                </a:solidFill>
              </a:rPr>
              <a:t>мощным антиоксидантом </a:t>
            </a:r>
            <a:r>
              <a:rPr lang="ru-RU" altLang="ru-RU" sz="2000" dirty="0">
                <a:solidFill>
                  <a:prstClr val="black"/>
                </a:solidFill>
              </a:rPr>
              <a:t>с </a:t>
            </a:r>
            <a:r>
              <a:rPr lang="ru-RU" altLang="ru-RU" sz="2000" dirty="0" err="1">
                <a:solidFill>
                  <a:prstClr val="black"/>
                </a:solidFill>
              </a:rPr>
              <a:t>противоспалительными</a:t>
            </a:r>
            <a:r>
              <a:rPr lang="ru-RU" altLang="ru-RU" sz="2000" dirty="0">
                <a:solidFill>
                  <a:prstClr val="black"/>
                </a:solidFill>
              </a:rPr>
              <a:t> свойствами. </a:t>
            </a:r>
          </a:p>
          <a:p>
            <a:pPr eaLnBrk="1" fontAlgn="base" hangingPunct="1">
              <a:spcBef>
                <a:spcPct val="0"/>
              </a:spcBef>
              <a:spcAft>
                <a:spcPct val="0"/>
              </a:spcAft>
            </a:pPr>
            <a:endParaRPr lang="ru-RU" altLang="ru-RU" sz="2000" dirty="0">
              <a:solidFill>
                <a:prstClr val="black"/>
              </a:solidFill>
            </a:endParaRPr>
          </a:p>
        </p:txBody>
      </p:sp>
      <p:pic>
        <p:nvPicPr>
          <p:cNvPr id="2" name="Рисунок 1"/>
          <p:cNvPicPr>
            <a:picLocks noChangeAspect="1"/>
          </p:cNvPicPr>
          <p:nvPr/>
        </p:nvPicPr>
        <p:blipFill>
          <a:blip r:embed="rId2"/>
          <a:stretch>
            <a:fillRect/>
          </a:stretch>
        </p:blipFill>
        <p:spPr>
          <a:xfrm>
            <a:off x="2457910" y="4940512"/>
            <a:ext cx="1905000" cy="1647825"/>
          </a:xfrm>
          <a:prstGeom prst="rect">
            <a:avLst/>
          </a:prstGeom>
        </p:spPr>
      </p:pic>
      <p:pic>
        <p:nvPicPr>
          <p:cNvPr id="3" name="Рисунок 2"/>
          <p:cNvPicPr>
            <a:picLocks noChangeAspect="1"/>
          </p:cNvPicPr>
          <p:nvPr/>
        </p:nvPicPr>
        <p:blipFill>
          <a:blip r:embed="rId3"/>
          <a:stretch>
            <a:fillRect/>
          </a:stretch>
        </p:blipFill>
        <p:spPr>
          <a:xfrm>
            <a:off x="5006417" y="5226263"/>
            <a:ext cx="1466850" cy="1076325"/>
          </a:xfrm>
          <a:prstGeom prst="rect">
            <a:avLst/>
          </a:prstGeom>
        </p:spPr>
      </p:pic>
      <p:pic>
        <p:nvPicPr>
          <p:cNvPr id="5" name="Рисунок 4"/>
          <p:cNvPicPr>
            <a:picLocks noChangeAspect="1"/>
          </p:cNvPicPr>
          <p:nvPr/>
        </p:nvPicPr>
        <p:blipFill>
          <a:blip r:embed="rId4"/>
          <a:stretch>
            <a:fillRect/>
          </a:stretch>
        </p:blipFill>
        <p:spPr>
          <a:xfrm>
            <a:off x="7321893" y="4633782"/>
            <a:ext cx="880236" cy="1848495"/>
          </a:xfrm>
          <a:prstGeom prst="rect">
            <a:avLst/>
          </a:prstGeom>
        </p:spPr>
      </p:pic>
      <p:pic>
        <p:nvPicPr>
          <p:cNvPr id="6" name="Рисунок 5"/>
          <p:cNvPicPr>
            <a:picLocks noChangeAspect="1"/>
          </p:cNvPicPr>
          <p:nvPr/>
        </p:nvPicPr>
        <p:blipFill>
          <a:blip r:embed="rId5"/>
          <a:stretch>
            <a:fillRect/>
          </a:stretch>
        </p:blipFill>
        <p:spPr>
          <a:xfrm rot="10800000" flipV="1">
            <a:off x="8845636" y="4408798"/>
            <a:ext cx="3006038" cy="2298463"/>
          </a:xfrm>
          <a:prstGeom prst="rect">
            <a:avLst/>
          </a:prstGeom>
        </p:spPr>
      </p:pic>
    </p:spTree>
    <p:extLst>
      <p:ext uri="{BB962C8B-B14F-4D97-AF65-F5344CB8AC3E}">
        <p14:creationId xmlns:p14="http://schemas.microsoft.com/office/powerpoint/2010/main" val="934625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952625" y="357188"/>
            <a:ext cx="8229600" cy="1143000"/>
          </a:xfrm>
        </p:spPr>
        <p:txBody>
          <a:bodyPr vert="horz" lIns="0" tIns="45720" rIns="0" bIns="0" rtlCol="0" anchor="b">
            <a:normAutofit fontScale="90000"/>
          </a:bodyPr>
          <a:lstStyle/>
          <a:p>
            <a:r>
              <a:rPr lang="ru-RU" b="1" smtClean="0"/>
              <a:t>Нори (порфира)</a:t>
            </a:r>
            <a:br>
              <a:rPr lang="ru-RU" b="1" smtClean="0"/>
            </a:br>
            <a:r>
              <a:rPr lang="ru-RU" smtClean="0"/>
              <a:t> Porphyra</a:t>
            </a:r>
          </a:p>
        </p:txBody>
      </p:sp>
      <p:sp>
        <p:nvSpPr>
          <p:cNvPr id="92163" name="Rectangle 3"/>
          <p:cNvSpPr>
            <a:spLocks noGrp="1" noChangeArrowheads="1"/>
          </p:cNvSpPr>
          <p:nvPr>
            <p:ph type="body" idx="4294967295"/>
          </p:nvPr>
        </p:nvSpPr>
        <p:spPr>
          <a:xfrm>
            <a:off x="1524001" y="1484314"/>
            <a:ext cx="8893175" cy="4757737"/>
          </a:xfrm>
        </p:spPr>
        <p:txBody>
          <a:bodyPr>
            <a:normAutofit lnSpcReduction="10000"/>
          </a:bodyPr>
          <a:lstStyle/>
          <a:p>
            <a:pPr marL="273050" indent="-273050">
              <a:lnSpc>
                <a:spcPct val="80000"/>
              </a:lnSpc>
            </a:pPr>
            <a:r>
              <a:rPr lang="ru-RU" sz="1600" b="1">
                <a:latin typeface="Times New Roman" pitchFamily="18" charset="0"/>
              </a:rPr>
              <a:t>Нори</a:t>
            </a:r>
            <a:r>
              <a:rPr lang="ru-RU" sz="1600">
                <a:latin typeface="Times New Roman" pitchFamily="18" charset="0"/>
              </a:rPr>
              <a:t> — японское название красных морских водорослей из рода Porphyra (порфиры). Поскольку съедобные порфиры произрастают далеко не только в Японии, но и у берегов Китая и Уэльса, то слово "нори", хоть и более полулярно, но не является общепринятым. Запахом порфира немного напоминает капусту, а вкусом — шпинат. Она очень богата белками, минеральными веществами и витаминами. </a:t>
            </a:r>
            <a:endParaRPr lang="ru-RU" sz="1600" b="1">
              <a:latin typeface="Times New Roman" pitchFamily="18" charset="0"/>
            </a:endParaRPr>
          </a:p>
          <a:p>
            <a:pPr marL="273050" indent="-273050">
              <a:lnSpc>
                <a:spcPct val="80000"/>
              </a:lnSpc>
            </a:pPr>
            <a:r>
              <a:rPr lang="ru-RU" sz="1600" b="1">
                <a:latin typeface="Times New Roman" pitchFamily="18" charset="0"/>
              </a:rPr>
              <a:t>В Южном Уэльсе</a:t>
            </a:r>
            <a:r>
              <a:rPr lang="ru-RU" sz="1600">
                <a:latin typeface="Times New Roman" pitchFamily="18" charset="0"/>
              </a:rPr>
              <a:t> плитки отваренных вареных водорослей жарят в жире с беконом — такое блюдо считается традиционным деликатесом. В продажу порфира обычно поступает в виде тонких высушенных квадратов, которые перед приготовлением замачивают на час в холодной воде (после вымачивания они вдвое увеличиваются в размере), затем тщательно промывают, варят в чуть подкисленной уксусом воде, приправляют перцем и подают как горячий гарнир.</a:t>
            </a:r>
            <a:endParaRPr lang="ru-RU" sz="1600" b="1">
              <a:latin typeface="Times New Roman" pitchFamily="18" charset="0"/>
            </a:endParaRPr>
          </a:p>
          <a:p>
            <a:pPr marL="273050" indent="-273050">
              <a:lnSpc>
                <a:spcPct val="80000"/>
              </a:lnSpc>
            </a:pPr>
            <a:r>
              <a:rPr lang="ru-RU" sz="1600" b="1">
                <a:latin typeface="Times New Roman" pitchFamily="18" charset="0"/>
              </a:rPr>
              <a:t>В Японии</a:t>
            </a:r>
            <a:r>
              <a:rPr lang="ru-RU" sz="1600">
                <a:latin typeface="Times New Roman" pitchFamily="18" charset="0"/>
              </a:rPr>
              <a:t> слоевища (листья) нори промывают, рубят, сушат на солнце, нарезают на тонкие кусочки размером 15-25 см и используют, главным образом, для заворачивания в них блюд типа суси, которые носят специальное название нори-маки.</a:t>
            </a:r>
          </a:p>
          <a:p>
            <a:pPr marL="273050" indent="-273050">
              <a:lnSpc>
                <a:spcPct val="80000"/>
              </a:lnSpc>
            </a:pPr>
            <a:r>
              <a:rPr lang="ru-RU" sz="1600">
                <a:latin typeface="Times New Roman" pitchFamily="18" charset="0"/>
              </a:rPr>
              <a:t>Сегодня нори участвуют в четверти японских блюд, так как очень удачно сочетаются с мягкой податливостью риса.</a:t>
            </a:r>
          </a:p>
          <a:p>
            <a:pPr marL="273050" indent="-273050">
              <a:lnSpc>
                <a:spcPct val="80000"/>
              </a:lnSpc>
            </a:pPr>
            <a:r>
              <a:rPr lang="ru-RU" sz="1600">
                <a:latin typeface="Times New Roman" pitchFamily="18" charset="0"/>
              </a:rPr>
              <a:t>Тертые зеленые нори (</a:t>
            </a:r>
            <a:r>
              <a:rPr lang="ru-RU" sz="1600" b="1">
                <a:latin typeface="Times New Roman" pitchFamily="18" charset="0"/>
              </a:rPr>
              <a:t>ава-нори</a:t>
            </a:r>
            <a:r>
              <a:rPr lang="ru-RU" sz="1600">
                <a:latin typeface="Times New Roman" pitchFamily="18" charset="0"/>
              </a:rPr>
              <a:t>) используются и в качестве приправы к лапше. Сушеные нори — иссиня-черные, а при обжарке приобретают зеленый цвет и очень приятный, чуть ореховый, привкус. Пластинки нори в японских магазинах когда-то продавались только сушеными — их поджаривали непосредственно перед подачей на стол. </a:t>
            </a:r>
          </a:p>
          <a:p>
            <a:pPr marL="273050" indent="-273050">
              <a:lnSpc>
                <a:spcPct val="80000"/>
              </a:lnSpc>
              <a:buNone/>
            </a:pPr>
            <a:r>
              <a:rPr lang="ru-RU" sz="1600">
                <a:latin typeface="Times New Roman" pitchFamily="18" charset="0"/>
              </a:rPr>
              <a:t>       Сегодня продаются и «</a:t>
            </a:r>
            <a:r>
              <a:rPr lang="ru-RU" sz="1600" b="1">
                <a:latin typeface="Times New Roman" pitchFamily="18" charset="0"/>
              </a:rPr>
              <a:t>яки-нори</a:t>
            </a:r>
            <a:r>
              <a:rPr lang="ru-RU" sz="1600">
                <a:latin typeface="Times New Roman" pitchFamily="18" charset="0"/>
              </a:rPr>
              <a:t>», то есть уже прожаренные, но если  подержать листочки еще пару секунд на открытом огне, они станут только вкуснее. Залив нори кипятком (из расчета одна пластинка на стакан воды), японцы получают легкий, диетический, но при этом весьма питательный бульон.</a:t>
            </a:r>
          </a:p>
          <a:p>
            <a:pPr marL="273050" indent="-273050">
              <a:lnSpc>
                <a:spcPct val="80000"/>
              </a:lnSpc>
              <a:buNone/>
            </a:pPr>
            <a:endParaRPr lang="ru-RU" sz="1600">
              <a:latin typeface="Times New Roman" pitchFamily="18" charset="0"/>
            </a:endParaRPr>
          </a:p>
        </p:txBody>
      </p:sp>
      <p:pic>
        <p:nvPicPr>
          <p:cNvPr id="92164" name="Picture 5" descr="Нори. Японская кухня. Суши."/>
          <p:cNvPicPr>
            <a:picLocks noChangeAspect="1" noChangeArrowheads="1"/>
          </p:cNvPicPr>
          <p:nvPr/>
        </p:nvPicPr>
        <p:blipFill>
          <a:blip r:embed="rId2"/>
          <a:srcRect/>
          <a:stretch>
            <a:fillRect/>
          </a:stretch>
        </p:blipFill>
        <p:spPr bwMode="auto">
          <a:xfrm>
            <a:off x="8524876" y="0"/>
            <a:ext cx="2143125" cy="1530350"/>
          </a:xfrm>
          <a:prstGeom prst="rect">
            <a:avLst/>
          </a:prstGeom>
          <a:noFill/>
          <a:ln w="9525">
            <a:noFill/>
            <a:miter lim="800000"/>
            <a:headEnd/>
            <a:tailEnd/>
          </a:ln>
        </p:spPr>
      </p:pic>
      <p:sp>
        <p:nvSpPr>
          <p:cNvPr id="92165" name="Прямоугольник 5"/>
          <p:cNvSpPr>
            <a:spLocks noChangeArrowheads="1"/>
          </p:cNvSpPr>
          <p:nvPr/>
        </p:nvSpPr>
        <p:spPr bwMode="auto">
          <a:xfrm>
            <a:off x="3071814" y="6381750"/>
            <a:ext cx="7786687" cy="304800"/>
          </a:xfrm>
          <a:prstGeom prst="rect">
            <a:avLst/>
          </a:prstGeom>
          <a:noFill/>
          <a:ln w="9525">
            <a:noFill/>
            <a:miter lim="800000"/>
            <a:headEnd/>
            <a:tailEnd/>
          </a:ln>
        </p:spPr>
        <p:txBody>
          <a:bodyPr>
            <a:spAutoFit/>
          </a:bodyPr>
          <a:lstStyle/>
          <a:p>
            <a:r>
              <a:rPr lang="ru-RU" sz="1400">
                <a:solidFill>
                  <a:prstClr val="black"/>
                </a:solidFill>
              </a:rPr>
              <a:t> Среднестатистический японец съедает 14,2 г нори в день</a:t>
            </a:r>
          </a:p>
        </p:txBody>
      </p:sp>
    </p:spTree>
    <p:extLst>
      <p:ext uri="{BB962C8B-B14F-4D97-AF65-F5344CB8AC3E}">
        <p14:creationId xmlns:p14="http://schemas.microsoft.com/office/powerpoint/2010/main" val="1886388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Заголовок 1"/>
          <p:cNvSpPr>
            <a:spLocks noGrp="1"/>
          </p:cNvSpPr>
          <p:nvPr>
            <p:ph type="title" idx="4294967295"/>
          </p:nvPr>
        </p:nvSpPr>
        <p:spPr/>
        <p:txBody>
          <a:bodyPr vert="horz" lIns="0" tIns="45720" rIns="0" bIns="0" rtlCol="0" anchor="b">
            <a:normAutofit/>
          </a:bodyPr>
          <a:lstStyle/>
          <a:p>
            <a:endParaRPr lang="ru-RU" smtClean="0"/>
          </a:p>
        </p:txBody>
      </p:sp>
      <p:sp>
        <p:nvSpPr>
          <p:cNvPr id="93187" name="Содержимое 2"/>
          <p:cNvSpPr>
            <a:spLocks noGrp="1"/>
          </p:cNvSpPr>
          <p:nvPr>
            <p:ph idx="4294967295"/>
          </p:nvPr>
        </p:nvSpPr>
        <p:spPr>
          <a:xfrm>
            <a:off x="1774825" y="476251"/>
            <a:ext cx="8229600" cy="4525963"/>
          </a:xfrm>
        </p:spPr>
        <p:txBody>
          <a:bodyPr/>
          <a:lstStyle/>
          <a:p>
            <a:pPr marL="273050" indent="-273050"/>
            <a:r>
              <a:rPr lang="ru-RU" sz="2600"/>
              <a:t>Первое сообщение о сборе водоросли «нори» (водоросли из рода</a:t>
            </a:r>
            <a:r>
              <a:rPr lang="en-US" sz="2600"/>
              <a:t> </a:t>
            </a:r>
            <a:r>
              <a:rPr lang="en-US" sz="2600" i="1"/>
              <a:t>Porphyra</a:t>
            </a:r>
            <a:r>
              <a:rPr lang="ru-RU" sz="2600" i="1"/>
              <a:t>) </a:t>
            </a:r>
            <a:r>
              <a:rPr lang="ru-RU" sz="2600"/>
              <a:t>датируются</a:t>
            </a:r>
            <a:r>
              <a:rPr lang="ru-RU" sz="2600" i="1"/>
              <a:t> </a:t>
            </a:r>
            <a:r>
              <a:rPr lang="en-US" sz="2600"/>
              <a:t>530</a:t>
            </a:r>
            <a:r>
              <a:rPr lang="ru-RU" sz="2600"/>
              <a:t> г. </a:t>
            </a:r>
          </a:p>
          <a:p>
            <a:pPr marL="273050" indent="-273050"/>
            <a:r>
              <a:rPr lang="en-US" sz="2600"/>
              <a:t> </a:t>
            </a:r>
            <a:r>
              <a:rPr lang="ru-RU" sz="2600"/>
              <a:t>Первое документированное подтверждение о культивировании этой водоросли в Японии встречается в </a:t>
            </a:r>
            <a:r>
              <a:rPr lang="en-US" sz="2600"/>
              <a:t>1640</a:t>
            </a:r>
            <a:r>
              <a:rPr lang="ru-RU" sz="2600"/>
              <a:t> г.</a:t>
            </a:r>
            <a:r>
              <a:rPr lang="en-US" sz="2600"/>
              <a:t> (Pulz and Gross 2004). </a:t>
            </a:r>
            <a:endParaRPr lang="ru-RU" sz="2600"/>
          </a:p>
          <a:p>
            <a:pPr marL="273050" indent="-273050"/>
            <a:r>
              <a:rPr lang="ru-RU" sz="2600"/>
              <a:t>В </a:t>
            </a:r>
            <a:r>
              <a:rPr lang="en-US" sz="2600"/>
              <a:t>1658</a:t>
            </a:r>
            <a:r>
              <a:rPr lang="ru-RU" sz="2600"/>
              <a:t> г. в Японии начали сбор </a:t>
            </a:r>
            <a:r>
              <a:rPr lang="en-US" sz="2600"/>
              <a:t> </a:t>
            </a:r>
            <a:r>
              <a:rPr lang="ru-RU" sz="2600"/>
              <a:t>видов </a:t>
            </a:r>
            <a:r>
              <a:rPr lang="en-US" sz="2600" i="1"/>
              <a:t>Chondrus, Gelidium, and Gracilaria</a:t>
            </a:r>
            <a:r>
              <a:rPr lang="ru-RU" sz="2600" i="1"/>
              <a:t>  </a:t>
            </a:r>
            <a:r>
              <a:rPr lang="ru-RU" sz="2600"/>
              <a:t>для производства агароидных продуктов</a:t>
            </a:r>
            <a:r>
              <a:rPr lang="ru-RU" sz="2600" i="1"/>
              <a:t> </a:t>
            </a:r>
            <a:r>
              <a:rPr lang="en-US" sz="2600"/>
              <a:t>(Pulz and</a:t>
            </a:r>
            <a:r>
              <a:rPr lang="ru-RU" sz="2600"/>
              <a:t> </a:t>
            </a:r>
            <a:r>
              <a:rPr lang="en-US" sz="2600"/>
              <a:t>Gross 2004).</a:t>
            </a:r>
            <a:endParaRPr lang="ru-RU" sz="2600"/>
          </a:p>
          <a:p>
            <a:pPr marL="273050" indent="-273050"/>
            <a:endParaRPr lang="ru-RU" sz="2600"/>
          </a:p>
        </p:txBody>
      </p:sp>
      <p:pic>
        <p:nvPicPr>
          <p:cNvPr id="93188" name="Содержимое 5" descr="gelidium latifolium.jpg"/>
          <p:cNvPicPr>
            <a:picLocks noChangeAspect="1"/>
          </p:cNvPicPr>
          <p:nvPr/>
        </p:nvPicPr>
        <p:blipFill>
          <a:blip r:embed="rId2"/>
          <a:srcRect/>
          <a:stretch>
            <a:fillRect/>
          </a:stretch>
        </p:blipFill>
        <p:spPr bwMode="auto">
          <a:xfrm>
            <a:off x="2063750" y="4581526"/>
            <a:ext cx="2368550" cy="1776413"/>
          </a:xfrm>
          <a:prstGeom prst="rect">
            <a:avLst/>
          </a:prstGeom>
          <a:noFill/>
          <a:ln w="9525">
            <a:noFill/>
            <a:miter lim="800000"/>
            <a:headEnd/>
            <a:tailEnd/>
          </a:ln>
        </p:spPr>
      </p:pic>
      <p:pic>
        <p:nvPicPr>
          <p:cNvPr id="93189" name="Рисунок 4" descr="gracilaria.jpg"/>
          <p:cNvPicPr>
            <a:picLocks noChangeAspect="1"/>
          </p:cNvPicPr>
          <p:nvPr/>
        </p:nvPicPr>
        <p:blipFill>
          <a:blip r:embed="rId3"/>
          <a:srcRect/>
          <a:stretch>
            <a:fillRect/>
          </a:stretch>
        </p:blipFill>
        <p:spPr bwMode="auto">
          <a:xfrm>
            <a:off x="7464425" y="4437063"/>
            <a:ext cx="2870200" cy="2152650"/>
          </a:xfrm>
          <a:prstGeom prst="rect">
            <a:avLst/>
          </a:prstGeom>
          <a:noFill/>
          <a:ln w="9525">
            <a:noFill/>
            <a:miter lim="800000"/>
            <a:headEnd/>
            <a:tailEnd/>
          </a:ln>
        </p:spPr>
      </p:pic>
      <p:pic>
        <p:nvPicPr>
          <p:cNvPr id="93190" name="Содержимое 4" descr="Chondrus-unige_small.jpg"/>
          <p:cNvPicPr>
            <a:picLocks noChangeAspect="1"/>
          </p:cNvPicPr>
          <p:nvPr/>
        </p:nvPicPr>
        <p:blipFill>
          <a:blip r:embed="rId4"/>
          <a:srcRect/>
          <a:stretch>
            <a:fillRect/>
          </a:stretch>
        </p:blipFill>
        <p:spPr bwMode="auto">
          <a:xfrm>
            <a:off x="9120189" y="1052513"/>
            <a:ext cx="1379537" cy="1670050"/>
          </a:xfrm>
          <a:prstGeom prst="rect">
            <a:avLst/>
          </a:prstGeom>
          <a:noFill/>
          <a:ln w="9525">
            <a:noFill/>
            <a:miter lim="800000"/>
            <a:headEnd/>
            <a:tailEnd/>
          </a:ln>
        </p:spPr>
      </p:pic>
      <p:pic>
        <p:nvPicPr>
          <p:cNvPr id="93191" name="Picture 8" descr="red_porphyra"/>
          <p:cNvPicPr>
            <a:picLocks noChangeAspect="1" noChangeArrowheads="1"/>
          </p:cNvPicPr>
          <p:nvPr/>
        </p:nvPicPr>
        <p:blipFill>
          <a:blip r:embed="rId5"/>
          <a:srcRect/>
          <a:stretch>
            <a:fillRect/>
          </a:stretch>
        </p:blipFill>
        <p:spPr bwMode="auto">
          <a:xfrm>
            <a:off x="4656139" y="4508500"/>
            <a:ext cx="2790825" cy="1905000"/>
          </a:xfrm>
          <a:prstGeom prst="rect">
            <a:avLst/>
          </a:prstGeom>
          <a:noFill/>
          <a:ln w="9525">
            <a:noFill/>
            <a:miter lim="800000"/>
            <a:headEnd/>
            <a:tailEnd/>
          </a:ln>
        </p:spPr>
      </p:pic>
    </p:spTree>
    <p:extLst>
      <p:ext uri="{BB962C8B-B14F-4D97-AF65-F5344CB8AC3E}">
        <p14:creationId xmlns:p14="http://schemas.microsoft.com/office/powerpoint/2010/main" val="1780247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Содержимое 2"/>
          <p:cNvSpPr>
            <a:spLocks noGrp="1"/>
          </p:cNvSpPr>
          <p:nvPr>
            <p:ph idx="4294967295"/>
          </p:nvPr>
        </p:nvSpPr>
        <p:spPr>
          <a:xfrm>
            <a:off x="1524000" y="857250"/>
            <a:ext cx="8229600" cy="4389438"/>
          </a:xfrm>
        </p:spPr>
        <p:txBody>
          <a:bodyPr/>
          <a:lstStyle/>
          <a:p>
            <a:r>
              <a:rPr lang="ru-RU" altLang="ru-RU" smtClean="0"/>
              <a:t>Природные места обитания, где возможно коммерческая добыча водоросли </a:t>
            </a:r>
            <a:r>
              <a:rPr lang="en-US" altLang="ru-RU" i="1" smtClean="0"/>
              <a:t>Spirulina</a:t>
            </a:r>
            <a:r>
              <a:rPr lang="ru-RU" altLang="ru-RU" i="1" smtClean="0"/>
              <a:t>,</a:t>
            </a:r>
            <a:r>
              <a:rPr lang="ru-RU" altLang="ru-RU" smtClean="0"/>
              <a:t> включают Тихий океан около Японии и Гавай, и большие пресноводные озера: озеро Чад в Африке,</a:t>
            </a:r>
            <a:r>
              <a:rPr lang="en-US" altLang="ru-RU" smtClean="0"/>
              <a:t> </a:t>
            </a:r>
            <a:r>
              <a:rPr lang="ru-RU" altLang="ru-RU" smtClean="0"/>
              <a:t>озеро Текскоко в Мексике</a:t>
            </a:r>
            <a:r>
              <a:rPr lang="en-US" altLang="ru-RU" smtClean="0"/>
              <a:t>  </a:t>
            </a:r>
            <a:r>
              <a:rPr lang="ru-RU" altLang="ru-RU" smtClean="0"/>
              <a:t>и озеро Титикака в Перу (Южная Америка). </a:t>
            </a:r>
            <a:endParaRPr lang="en-US" altLang="ru-RU" smtClean="0"/>
          </a:p>
          <a:p>
            <a:r>
              <a:rPr lang="en-US" altLang="ru-RU" i="1" smtClean="0"/>
              <a:t>Aphanizomenon </a:t>
            </a:r>
            <a:r>
              <a:rPr lang="ru-RU" altLang="ru-RU" smtClean="0"/>
              <a:t>в массе добывают в озере Верхний Кламат, штат Орегон (США)</a:t>
            </a:r>
          </a:p>
        </p:txBody>
      </p:sp>
      <p:pic>
        <p:nvPicPr>
          <p:cNvPr id="8195" name="Рисунок 4" descr="Klamat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5813" y="4500564"/>
            <a:ext cx="24003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Рисунок 5" descr="Klamat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500" y="4429125"/>
            <a:ext cx="20955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6"/>
          <p:cNvSpPr txBox="1">
            <a:spLocks noChangeArrowheads="1"/>
          </p:cNvSpPr>
          <p:nvPr/>
        </p:nvSpPr>
        <p:spPr bwMode="auto">
          <a:xfrm>
            <a:off x="2166939" y="6072188"/>
            <a:ext cx="2143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Озеро Верхний Кламат</a:t>
            </a:r>
          </a:p>
        </p:txBody>
      </p:sp>
      <p:pic>
        <p:nvPicPr>
          <p:cNvPr id="8198" name="Рисунок 10" descr="texcoc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572000"/>
            <a:ext cx="22860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11"/>
          <p:cNvSpPr txBox="1">
            <a:spLocks noChangeArrowheads="1"/>
          </p:cNvSpPr>
          <p:nvPr/>
        </p:nvSpPr>
        <p:spPr bwMode="auto">
          <a:xfrm>
            <a:off x="7381875" y="6215064"/>
            <a:ext cx="2071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Озеро Текскоко</a:t>
            </a:r>
          </a:p>
        </p:txBody>
      </p:sp>
    </p:spTree>
    <p:extLst>
      <p:ext uri="{BB962C8B-B14F-4D97-AF65-F5344CB8AC3E}">
        <p14:creationId xmlns:p14="http://schemas.microsoft.com/office/powerpoint/2010/main" val="190990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p:cNvSpPr>
          <p:nvPr>
            <p:ph type="body" idx="4294967295"/>
          </p:nvPr>
        </p:nvSpPr>
        <p:spPr>
          <a:xfrm>
            <a:off x="247135" y="260350"/>
            <a:ext cx="11944865" cy="4525963"/>
          </a:xfrm>
        </p:spPr>
        <p:txBody>
          <a:bodyPr/>
          <a:lstStyle/>
          <a:p>
            <a:pPr>
              <a:lnSpc>
                <a:spcPct val="80000"/>
              </a:lnSpc>
            </a:pPr>
            <a:r>
              <a:rPr lang="ru-RU" sz="1800" dirty="0" err="1">
                <a:latin typeface="Times New Roman" pitchFamily="18" charset="0"/>
              </a:rPr>
              <a:t>Порфиран</a:t>
            </a:r>
            <a:r>
              <a:rPr lang="ru-RU" sz="1800" dirty="0">
                <a:latin typeface="Times New Roman" pitchFamily="18" charset="0"/>
              </a:rPr>
              <a:t> построен из чередующихся остатков D- и L-</a:t>
            </a:r>
            <a:r>
              <a:rPr lang="ru-RU" sz="1800" dirty="0" err="1">
                <a:latin typeface="Times New Roman" pitchFamily="18" charset="0"/>
              </a:rPr>
              <a:t>галактопиранозы</a:t>
            </a:r>
            <a:r>
              <a:rPr lang="ru-RU" sz="1800" dirty="0">
                <a:latin typeface="Times New Roman" pitchFamily="18" charset="0"/>
              </a:rPr>
              <a:t> (и в этом смысле подобен </a:t>
            </a:r>
            <a:r>
              <a:rPr lang="ru-RU" sz="1800" dirty="0" err="1">
                <a:latin typeface="Times New Roman" pitchFamily="18" charset="0"/>
              </a:rPr>
              <a:t>агарозе</a:t>
            </a:r>
            <a:r>
              <a:rPr lang="ru-RU" sz="1800" dirty="0">
                <a:latin typeface="Times New Roman" pitchFamily="18" charset="0"/>
              </a:rPr>
              <a:t>). Однако часть остатков D-галактозы превращена в метиловый эфир (по положению 6), а остатки L-галактозы входят в полисахарид частично в виде эфиров серной кислоты по положению 6, а частично в виде 3,6-ангидропроизводного, как в </a:t>
            </a:r>
            <a:r>
              <a:rPr lang="ru-RU" sz="1800" dirty="0" err="1">
                <a:latin typeface="Times New Roman" pitchFamily="18" charset="0"/>
              </a:rPr>
              <a:t>агарозе</a:t>
            </a:r>
            <a:r>
              <a:rPr lang="ru-RU" sz="1800" dirty="0">
                <a:latin typeface="Times New Roman" pitchFamily="18" charset="0"/>
              </a:rPr>
              <a:t>. Вариации каждого типа остатков распределены вдоль цепи хаотически, поэтому в целом цепь весьма нерегулярна. </a:t>
            </a:r>
          </a:p>
          <a:p>
            <a:pPr>
              <a:lnSpc>
                <a:spcPct val="80000"/>
              </a:lnSpc>
            </a:pPr>
            <a:r>
              <a:rPr lang="ru-RU" sz="1800" dirty="0">
                <a:latin typeface="Times New Roman" pitchFamily="18" charset="0"/>
              </a:rPr>
              <a:t>Сотрудники Университета Пьера и Мари Кюри (Франция), обнаружили в пищеварительном тракте японцев бактерии </a:t>
            </a:r>
            <a:r>
              <a:rPr lang="en-US" sz="1800" dirty="0">
                <a:latin typeface="Times New Roman" pitchFamily="18" charset="0"/>
              </a:rPr>
              <a:t>Bacterioides </a:t>
            </a:r>
            <a:r>
              <a:rPr lang="en-US" sz="1800" dirty="0" err="1" smtClean="0">
                <a:latin typeface="Times New Roman" pitchFamily="18" charset="0"/>
              </a:rPr>
              <a:t>plebe</a:t>
            </a:r>
            <a:r>
              <a:rPr lang="en-US" sz="1800" dirty="0" err="1">
                <a:latin typeface="Times New Roman" pitchFamily="18" charset="0"/>
              </a:rPr>
              <a:t>i</a:t>
            </a:r>
            <a:r>
              <a:rPr lang="en-US" sz="1800" dirty="0" err="1" smtClean="0">
                <a:latin typeface="Times New Roman" pitchFamily="18" charset="0"/>
              </a:rPr>
              <a:t>us</a:t>
            </a:r>
            <a:r>
              <a:rPr lang="ru-RU" sz="1800" dirty="0">
                <a:latin typeface="Times New Roman" pitchFamily="18" charset="0"/>
              </a:rPr>
              <a:t>, позволяющие переваривать суши. Они разрушают </a:t>
            </a:r>
            <a:r>
              <a:rPr lang="ru-RU" sz="1800" dirty="0" err="1">
                <a:latin typeface="Times New Roman" pitchFamily="18" charset="0"/>
              </a:rPr>
              <a:t>порфиран</a:t>
            </a:r>
            <a:r>
              <a:rPr lang="ru-RU" sz="1800" dirty="0">
                <a:latin typeface="Times New Roman" pitchFamily="18" charset="0"/>
              </a:rPr>
              <a:t>, т.к. имеют фермент </a:t>
            </a:r>
            <a:r>
              <a:rPr lang="ru-RU" sz="1800" dirty="0" err="1">
                <a:latin typeface="Times New Roman" pitchFamily="18" charset="0"/>
              </a:rPr>
              <a:t>порфираназу</a:t>
            </a:r>
            <a:r>
              <a:rPr lang="ru-RU" sz="1800" dirty="0">
                <a:latin typeface="Times New Roman" pitchFamily="18" charset="0"/>
              </a:rPr>
              <a:t>. Считают, что эта бактерия получила ген от свободноживущих морских бактерий </a:t>
            </a:r>
            <a:r>
              <a:rPr lang="en-US" sz="1800" dirty="0" err="1">
                <a:latin typeface="Times New Roman" pitchFamily="18" charset="0"/>
              </a:rPr>
              <a:t>Zobellia</a:t>
            </a:r>
            <a:r>
              <a:rPr lang="en-US" sz="1800" dirty="0">
                <a:latin typeface="Times New Roman" pitchFamily="18" charset="0"/>
              </a:rPr>
              <a:t> </a:t>
            </a:r>
            <a:r>
              <a:rPr lang="en-US" sz="1800" dirty="0" err="1">
                <a:latin typeface="Times New Roman" pitchFamily="18" charset="0"/>
              </a:rPr>
              <a:t>galactanivorans</a:t>
            </a:r>
            <a:r>
              <a:rPr lang="ru-RU" sz="1800" dirty="0">
                <a:latin typeface="Times New Roman" pitchFamily="18" charset="0"/>
              </a:rPr>
              <a:t>.</a:t>
            </a:r>
          </a:p>
          <a:p>
            <a:pPr>
              <a:lnSpc>
                <a:spcPct val="80000"/>
              </a:lnSpc>
            </a:pPr>
            <a:endParaRPr lang="en-US" sz="1800" b="1" dirty="0">
              <a:latin typeface="Times New Roman" pitchFamily="18" charset="0"/>
            </a:endParaRPr>
          </a:p>
          <a:p>
            <a:pPr>
              <a:lnSpc>
                <a:spcPct val="80000"/>
              </a:lnSpc>
            </a:pPr>
            <a:r>
              <a:rPr lang="ru-RU" sz="2000" b="1" dirty="0">
                <a:latin typeface="Times New Roman" pitchFamily="18" charset="0"/>
              </a:rPr>
              <a:t> </a:t>
            </a:r>
          </a:p>
        </p:txBody>
      </p:sp>
      <p:sp>
        <p:nvSpPr>
          <p:cNvPr id="117764" name="Rectangle 4"/>
          <p:cNvSpPr>
            <a:spLocks noChangeArrowheads="1"/>
          </p:cNvSpPr>
          <p:nvPr/>
        </p:nvSpPr>
        <p:spPr bwMode="auto">
          <a:xfrm>
            <a:off x="432486" y="3164681"/>
            <a:ext cx="8192530" cy="3693319"/>
          </a:xfrm>
          <a:prstGeom prst="rect">
            <a:avLst/>
          </a:prstGeom>
          <a:noFill/>
          <a:ln w="9525">
            <a:noFill/>
            <a:miter lim="800000"/>
            <a:headEnd/>
            <a:tailEnd/>
          </a:ln>
          <a:effectLst/>
        </p:spPr>
        <p:txBody>
          <a:bodyPr wrap="square" anchor="ctr">
            <a:spAutoFit/>
          </a:bodyPr>
          <a:lstStyle/>
          <a:p>
            <a:r>
              <a:rPr lang="ru-RU" dirty="0">
                <a:solidFill>
                  <a:prstClr val="black"/>
                </a:solidFill>
              </a:rPr>
              <a:t>Более детальный анализ генома </a:t>
            </a:r>
            <a:r>
              <a:rPr lang="ru-RU" i="1" dirty="0" err="1">
                <a:solidFill>
                  <a:prstClr val="black"/>
                </a:solidFill>
              </a:rPr>
              <a:t>Bacteroides</a:t>
            </a:r>
            <a:r>
              <a:rPr lang="ru-RU" i="1" dirty="0">
                <a:solidFill>
                  <a:prstClr val="black"/>
                </a:solidFill>
              </a:rPr>
              <a:t> </a:t>
            </a:r>
            <a:r>
              <a:rPr lang="ru-RU" i="1" dirty="0" err="1">
                <a:solidFill>
                  <a:prstClr val="black"/>
                </a:solidFill>
              </a:rPr>
              <a:t>plebeius</a:t>
            </a:r>
            <a:r>
              <a:rPr lang="ru-RU" dirty="0">
                <a:solidFill>
                  <a:prstClr val="black"/>
                </a:solidFill>
              </a:rPr>
              <a:t> показал, что по соседству с геном </a:t>
            </a:r>
            <a:r>
              <a:rPr lang="ru-RU" dirty="0" err="1">
                <a:solidFill>
                  <a:prstClr val="black"/>
                </a:solidFill>
              </a:rPr>
              <a:t>порфираназы</a:t>
            </a:r>
            <a:r>
              <a:rPr lang="ru-RU" dirty="0">
                <a:solidFill>
                  <a:prstClr val="black"/>
                </a:solidFill>
              </a:rPr>
              <a:t> имеется еще 16 генов, связанных с перевариванием полисахаридов. Только шесть из них оказались родственными генам, имеющимся у других кишечных </a:t>
            </a:r>
            <a:r>
              <a:rPr lang="ru-RU" i="1" dirty="0" err="1">
                <a:solidFill>
                  <a:prstClr val="black"/>
                </a:solidFill>
              </a:rPr>
              <a:t>Bacteroides</a:t>
            </a:r>
            <a:r>
              <a:rPr lang="ru-RU" dirty="0">
                <a:solidFill>
                  <a:prstClr val="black"/>
                </a:solidFill>
              </a:rPr>
              <a:t>. Остальные десять генов (в том числе гены ферментов бета-</a:t>
            </a:r>
            <a:r>
              <a:rPr lang="ru-RU" dirty="0" err="1">
                <a:solidFill>
                  <a:prstClr val="black"/>
                </a:solidFill>
              </a:rPr>
              <a:t>галактозидаз</a:t>
            </a:r>
            <a:r>
              <a:rPr lang="ru-RU" dirty="0">
                <a:solidFill>
                  <a:prstClr val="black"/>
                </a:solidFill>
              </a:rPr>
              <a:t>, бета-</a:t>
            </a:r>
            <a:r>
              <a:rPr lang="ru-RU" dirty="0" err="1">
                <a:solidFill>
                  <a:prstClr val="black"/>
                </a:solidFill>
              </a:rPr>
              <a:t>агараз</a:t>
            </a:r>
            <a:r>
              <a:rPr lang="ru-RU" dirty="0">
                <a:solidFill>
                  <a:prstClr val="black"/>
                </a:solidFill>
              </a:rPr>
              <a:t> и </a:t>
            </a:r>
            <a:r>
              <a:rPr lang="ru-RU" dirty="0" err="1">
                <a:solidFill>
                  <a:prstClr val="black"/>
                </a:solidFill>
              </a:rPr>
              <a:t>сульфатаз</a:t>
            </a:r>
            <a:r>
              <a:rPr lang="ru-RU" dirty="0">
                <a:solidFill>
                  <a:prstClr val="black"/>
                </a:solidFill>
              </a:rPr>
              <a:t>), как и ген </a:t>
            </a:r>
            <a:r>
              <a:rPr lang="ru-RU" dirty="0" err="1">
                <a:solidFill>
                  <a:prstClr val="black"/>
                </a:solidFill>
              </a:rPr>
              <a:t>порфираназы</a:t>
            </a:r>
            <a:r>
              <a:rPr lang="ru-RU" dirty="0">
                <a:solidFill>
                  <a:prstClr val="black"/>
                </a:solidFill>
              </a:rPr>
              <a:t>, похожи больше всего на гены морских бактерий, питающихся водорослевыми полисахаридами. Это означает, что кишечная бактерия </a:t>
            </a:r>
            <a:r>
              <a:rPr lang="ru-RU" i="1" dirty="0" err="1">
                <a:solidFill>
                  <a:prstClr val="black"/>
                </a:solidFill>
              </a:rPr>
              <a:t>Bacteroides</a:t>
            </a:r>
            <a:r>
              <a:rPr lang="ru-RU" i="1" dirty="0">
                <a:solidFill>
                  <a:prstClr val="black"/>
                </a:solidFill>
              </a:rPr>
              <a:t> </a:t>
            </a:r>
            <a:r>
              <a:rPr lang="ru-RU" i="1" dirty="0" err="1">
                <a:solidFill>
                  <a:prstClr val="black"/>
                </a:solidFill>
              </a:rPr>
              <a:t>plebeius</a:t>
            </a:r>
            <a:r>
              <a:rPr lang="ru-RU" dirty="0">
                <a:solidFill>
                  <a:prstClr val="black"/>
                </a:solidFill>
              </a:rPr>
              <a:t> приобрела комплекс генов, необходимых для расщепления водорослевых полисахаридов, от морских бактерий путем горизонтального генетического обмена. В полном соответствии с этим выводом по соседству с изучаемыми генами в геноме </a:t>
            </a:r>
            <a:r>
              <a:rPr lang="ru-RU" i="1" dirty="0" err="1">
                <a:solidFill>
                  <a:prstClr val="black"/>
                </a:solidFill>
              </a:rPr>
              <a:t>Bacteroides</a:t>
            </a:r>
            <a:r>
              <a:rPr lang="ru-RU" i="1" dirty="0">
                <a:solidFill>
                  <a:prstClr val="black"/>
                </a:solidFill>
              </a:rPr>
              <a:t> </a:t>
            </a:r>
            <a:r>
              <a:rPr lang="ru-RU" i="1" dirty="0" err="1">
                <a:solidFill>
                  <a:prstClr val="black"/>
                </a:solidFill>
              </a:rPr>
              <a:t>plebeius</a:t>
            </a:r>
            <a:r>
              <a:rPr lang="ru-RU" dirty="0">
                <a:solidFill>
                  <a:prstClr val="black"/>
                </a:solidFill>
              </a:rPr>
              <a:t> присутствуют специализированные гены, участвующие в осуществлении горизонтального обмена.</a:t>
            </a:r>
          </a:p>
        </p:txBody>
      </p:sp>
      <p:pic>
        <p:nvPicPr>
          <p:cNvPr id="2" name="Рисунок 1"/>
          <p:cNvPicPr>
            <a:picLocks noChangeAspect="1"/>
          </p:cNvPicPr>
          <p:nvPr/>
        </p:nvPicPr>
        <p:blipFill>
          <a:blip r:embed="rId2"/>
          <a:stretch>
            <a:fillRect/>
          </a:stretch>
        </p:blipFill>
        <p:spPr>
          <a:xfrm>
            <a:off x="8625016" y="2523330"/>
            <a:ext cx="3576176" cy="2011599"/>
          </a:xfrm>
          <a:prstGeom prst="rect">
            <a:avLst/>
          </a:prstGeom>
        </p:spPr>
      </p:pic>
    </p:spTree>
    <p:extLst>
      <p:ext uri="{BB962C8B-B14F-4D97-AF65-F5344CB8AC3E}">
        <p14:creationId xmlns:p14="http://schemas.microsoft.com/office/powerpoint/2010/main" val="1754751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6" y="1"/>
            <a:ext cx="8215313" cy="730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Дуга 3"/>
          <p:cNvSpPr/>
          <p:nvPr/>
        </p:nvSpPr>
        <p:spPr>
          <a:xfrm rot="20083099">
            <a:off x="6667501" y="142875"/>
            <a:ext cx="2786063" cy="3214688"/>
          </a:xfrm>
          <a:prstGeom prst="arc">
            <a:avLst/>
          </a:prstGeom>
          <a:ln w="7620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ru-RU">
              <a:solidFill>
                <a:srgbClr val="000000"/>
              </a:solidFill>
            </a:endParaRPr>
          </a:p>
        </p:txBody>
      </p:sp>
      <p:sp>
        <p:nvSpPr>
          <p:cNvPr id="18436" name="TextBox 4"/>
          <p:cNvSpPr txBox="1">
            <a:spLocks noChangeArrowheads="1"/>
          </p:cNvSpPr>
          <p:nvPr/>
        </p:nvSpPr>
        <p:spPr bwMode="auto">
          <a:xfrm>
            <a:off x="7810500" y="500064"/>
            <a:ext cx="82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ru-RU" sz="1800">
                <a:solidFill>
                  <a:srgbClr val="000000"/>
                </a:solidFill>
              </a:rPr>
              <a:t>SARH</a:t>
            </a:r>
            <a:endParaRPr lang="ru-RU" altLang="ru-RU" sz="1800">
              <a:solidFill>
                <a:srgbClr val="000000"/>
              </a:solidFill>
            </a:endParaRPr>
          </a:p>
        </p:txBody>
      </p:sp>
    </p:spTree>
    <p:extLst>
      <p:ext uri="{BB962C8B-B14F-4D97-AF65-F5344CB8AC3E}">
        <p14:creationId xmlns:p14="http://schemas.microsoft.com/office/powerpoint/2010/main" val="25923341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idx="4294967295"/>
          </p:nvPr>
        </p:nvSpPr>
        <p:spPr>
          <a:xfrm>
            <a:off x="0" y="704850"/>
            <a:ext cx="10972800" cy="1143000"/>
          </a:xfrm>
        </p:spPr>
        <p:txBody>
          <a:bodyPr/>
          <a:lstStyle/>
          <a:p>
            <a:pPr algn="ctr"/>
            <a:r>
              <a:rPr lang="ru-RU" altLang="ru-RU" sz="4600" dirty="0">
                <a:latin typeface="Arial" panose="020B0604020202020204" pitchFamily="34" charset="0"/>
              </a:rPr>
              <a:t>отдел </a:t>
            </a:r>
            <a:r>
              <a:rPr lang="en-US" altLang="ru-RU" sz="4600" dirty="0" err="1">
                <a:latin typeface="Arial" panose="020B0604020202020204" pitchFamily="34" charset="0"/>
              </a:rPr>
              <a:t>Chlorophyta</a:t>
            </a:r>
            <a:endParaRPr lang="ru-RU" altLang="ru-RU" sz="4600" dirty="0">
              <a:latin typeface="Arial" panose="020B0604020202020204" pitchFamily="34" charset="0"/>
            </a:endParaRPr>
          </a:p>
        </p:txBody>
      </p:sp>
      <p:sp>
        <p:nvSpPr>
          <p:cNvPr id="81923" name="Rectangle 3"/>
          <p:cNvSpPr>
            <a:spLocks noGrp="1"/>
          </p:cNvSpPr>
          <p:nvPr>
            <p:ph type="body" idx="4294967295"/>
          </p:nvPr>
        </p:nvSpPr>
        <p:spPr>
          <a:xfrm>
            <a:off x="1058069" y="1484313"/>
            <a:ext cx="8856662" cy="5373687"/>
          </a:xfrm>
        </p:spPr>
        <p:txBody>
          <a:bodyPr/>
          <a:lstStyle/>
          <a:p>
            <a:pPr eaLnBrk="1" hangingPunct="1">
              <a:lnSpc>
                <a:spcPct val="80000"/>
              </a:lnSpc>
              <a:buFont typeface="Wingdings 2" panose="05020102010507070707" pitchFamily="18" charset="2"/>
              <a:buNone/>
            </a:pPr>
            <a:r>
              <a:rPr lang="ru-RU" altLang="ru-RU" sz="2900" dirty="0">
                <a:latin typeface="Arial" panose="020B0604020202020204" pitchFamily="34" charset="0"/>
              </a:rPr>
              <a:t>  </a:t>
            </a:r>
          </a:p>
          <a:p>
            <a:r>
              <a:rPr lang="ru-RU" altLang="ru-RU" sz="3200" b="1" dirty="0"/>
              <a:t>Содержание </a:t>
            </a:r>
            <a:r>
              <a:rPr lang="ru-RU" altLang="ru-RU" sz="3200" b="1" dirty="0" err="1"/>
              <a:t>каротиноидов</a:t>
            </a:r>
            <a:r>
              <a:rPr lang="ru-RU" altLang="ru-RU" sz="3200" b="1" dirty="0"/>
              <a:t> у различных зеленых водорослей (процент от сухого веса водоросли)</a:t>
            </a:r>
          </a:p>
          <a:p>
            <a:pPr>
              <a:buFont typeface="Wingdings 2" panose="05020102010507070707" pitchFamily="18" charset="2"/>
              <a:buNone/>
            </a:pPr>
            <a:r>
              <a:rPr lang="ru-RU" altLang="ru-RU" sz="1900" dirty="0"/>
              <a:t>вид</a:t>
            </a:r>
            <a:r>
              <a:rPr lang="en-US" altLang="ru-RU" sz="1900" dirty="0"/>
              <a:t>       </a:t>
            </a:r>
            <a:r>
              <a:rPr lang="ru-RU" altLang="ru-RU" sz="1900" dirty="0"/>
              <a:t>                                     </a:t>
            </a:r>
            <a:r>
              <a:rPr lang="ru-RU" altLang="ru-RU" sz="1900" dirty="0" err="1"/>
              <a:t>каротиноид</a:t>
            </a:r>
            <a:r>
              <a:rPr lang="en-US" altLang="ru-RU" sz="1900" dirty="0"/>
              <a:t>       </a:t>
            </a:r>
            <a:r>
              <a:rPr lang="ru-RU" altLang="ru-RU" sz="1900" dirty="0"/>
              <a:t>        содержание </a:t>
            </a:r>
            <a:r>
              <a:rPr lang="ru-RU" altLang="ru-RU" sz="1900" dirty="0" err="1"/>
              <a:t>каротиноидов</a:t>
            </a:r>
            <a:r>
              <a:rPr lang="en-US" altLang="ru-RU" sz="3200" dirty="0"/>
              <a:t>               </a:t>
            </a:r>
          </a:p>
          <a:p>
            <a:pPr>
              <a:buFont typeface="Wingdings 2" panose="05020102010507070707" pitchFamily="18" charset="2"/>
              <a:buNone/>
            </a:pPr>
            <a:r>
              <a:rPr lang="it-IT" altLang="ru-RU" sz="2100" i="1" dirty="0"/>
              <a:t>Dunaliella salina</a:t>
            </a:r>
            <a:r>
              <a:rPr lang="it-IT" altLang="ru-RU" sz="2100" dirty="0"/>
              <a:t>                    </a:t>
            </a:r>
            <a:r>
              <a:rPr lang="ru-RU" altLang="ru-RU" sz="2100" dirty="0"/>
              <a:t>бета</a:t>
            </a:r>
            <a:r>
              <a:rPr lang="it-IT" altLang="ru-RU" sz="2100" dirty="0"/>
              <a:t>-</a:t>
            </a:r>
            <a:r>
              <a:rPr lang="ru-RU" altLang="ru-RU" sz="2100" dirty="0"/>
              <a:t>каротин</a:t>
            </a:r>
            <a:r>
              <a:rPr lang="it-IT" altLang="ru-RU" sz="2100" dirty="0"/>
              <a:t>               </a:t>
            </a:r>
            <a:r>
              <a:rPr lang="ru-RU" altLang="ru-RU" sz="2100" dirty="0"/>
              <a:t>до</a:t>
            </a:r>
            <a:r>
              <a:rPr lang="it-IT" altLang="ru-RU" sz="2100" dirty="0"/>
              <a:t>10%</a:t>
            </a:r>
            <a:r>
              <a:rPr lang="ru-RU" altLang="ru-RU" sz="2100" dirty="0"/>
              <a:t>-12%</a:t>
            </a:r>
            <a:endParaRPr lang="it-IT" altLang="ru-RU" sz="2100" dirty="0"/>
          </a:p>
          <a:p>
            <a:pPr>
              <a:buFont typeface="Wingdings 2" panose="05020102010507070707" pitchFamily="18" charset="2"/>
              <a:buNone/>
            </a:pPr>
            <a:r>
              <a:rPr lang="pt-BR" altLang="ru-RU" sz="2100" i="1" dirty="0"/>
              <a:t>Haematococcus pluvialis</a:t>
            </a:r>
            <a:r>
              <a:rPr lang="pt-BR" altLang="ru-RU" sz="2100" dirty="0"/>
              <a:t>       </a:t>
            </a:r>
            <a:r>
              <a:rPr lang="ru-RU" altLang="ru-RU" sz="2100" dirty="0" err="1"/>
              <a:t>Астаксантин</a:t>
            </a:r>
            <a:r>
              <a:rPr lang="pt-BR" altLang="ru-RU" sz="2100" dirty="0"/>
              <a:t>                      7.7%</a:t>
            </a:r>
          </a:p>
          <a:p>
            <a:pPr>
              <a:buFont typeface="Wingdings 2" panose="05020102010507070707" pitchFamily="18" charset="2"/>
              <a:buNone/>
            </a:pPr>
            <a:r>
              <a:rPr lang="fr-FR" altLang="ru-RU" sz="2100" i="1" dirty="0"/>
              <a:t>Muriellopsis</a:t>
            </a:r>
            <a:r>
              <a:rPr lang="fr-FR" altLang="ru-RU" sz="2100" dirty="0"/>
              <a:t> sp.                     </a:t>
            </a:r>
            <a:r>
              <a:rPr lang="ru-RU" altLang="ru-RU" sz="2100" dirty="0" err="1"/>
              <a:t>Лютеин</a:t>
            </a:r>
            <a:r>
              <a:rPr lang="fr-FR" altLang="ru-RU" sz="2100" dirty="0"/>
              <a:t>                              0.8% </a:t>
            </a:r>
          </a:p>
          <a:p>
            <a:pPr>
              <a:buFont typeface="Wingdings 2" panose="05020102010507070707" pitchFamily="18" charset="2"/>
              <a:buNone/>
            </a:pPr>
            <a:r>
              <a:rPr lang="de-DE" altLang="ru-RU" sz="2100" i="1" dirty="0" err="1"/>
              <a:t>Scenedesmus</a:t>
            </a:r>
            <a:r>
              <a:rPr lang="de-DE" altLang="ru-RU" sz="2100" i="1" dirty="0"/>
              <a:t> </a:t>
            </a:r>
            <a:r>
              <a:rPr lang="de-DE" altLang="ru-RU" sz="2100" i="1" dirty="0" err="1"/>
              <a:t>almeriensis</a:t>
            </a:r>
            <a:r>
              <a:rPr lang="de-DE" altLang="ru-RU" sz="2100" dirty="0"/>
              <a:t>      </a:t>
            </a:r>
            <a:r>
              <a:rPr lang="ru-RU" altLang="ru-RU" sz="2100" dirty="0" err="1"/>
              <a:t>Лютеин</a:t>
            </a:r>
            <a:r>
              <a:rPr lang="de-DE" altLang="ru-RU" sz="2100" dirty="0"/>
              <a:t>                               0.6%</a:t>
            </a:r>
          </a:p>
          <a:p>
            <a:pPr>
              <a:buFont typeface="Wingdings 2" panose="05020102010507070707" pitchFamily="18" charset="2"/>
              <a:buNone/>
            </a:pPr>
            <a:r>
              <a:rPr lang="en-US" altLang="ru-RU" sz="2100" i="1" dirty="0" err="1"/>
              <a:t>Dunaliella</a:t>
            </a:r>
            <a:r>
              <a:rPr lang="en-US" altLang="ru-RU" sz="2100" i="1" dirty="0"/>
              <a:t> </a:t>
            </a:r>
            <a:r>
              <a:rPr lang="en-US" altLang="ru-RU" sz="2100" i="1" dirty="0" err="1"/>
              <a:t>salina</a:t>
            </a:r>
            <a:r>
              <a:rPr lang="en-US" altLang="ru-RU" sz="2100" dirty="0"/>
              <a:t> </a:t>
            </a:r>
            <a:r>
              <a:rPr lang="ru-RU" altLang="ru-RU" sz="2100" dirty="0"/>
              <a:t>мутант</a:t>
            </a:r>
            <a:r>
              <a:rPr lang="en-US" altLang="ru-RU" sz="2100" dirty="0"/>
              <a:t>        </a:t>
            </a:r>
            <a:r>
              <a:rPr lang="ru-RU" altLang="ru-RU" sz="2100" dirty="0" err="1"/>
              <a:t>Зеаксантин</a:t>
            </a:r>
            <a:r>
              <a:rPr lang="en-US" altLang="ru-RU" sz="2100" dirty="0"/>
              <a:t>                     </a:t>
            </a:r>
            <a:r>
              <a:rPr lang="ru-RU" altLang="ru-RU" sz="2100" dirty="0"/>
              <a:t>  </a:t>
            </a:r>
            <a:r>
              <a:rPr lang="en-US" altLang="ru-RU" sz="2100" dirty="0"/>
              <a:t> 0.6%</a:t>
            </a:r>
          </a:p>
          <a:p>
            <a:pPr>
              <a:buFont typeface="Wingdings 2" panose="05020102010507070707" pitchFamily="18" charset="2"/>
              <a:buNone/>
            </a:pPr>
            <a:r>
              <a:rPr lang="en-US" altLang="ru-RU" sz="2100" i="1" dirty="0" err="1"/>
              <a:t>Coelastrella</a:t>
            </a:r>
            <a:r>
              <a:rPr lang="en-US" altLang="ru-RU" sz="2100" i="1" dirty="0"/>
              <a:t> </a:t>
            </a:r>
            <a:r>
              <a:rPr lang="en-US" altLang="ru-RU" sz="2100" i="1" dirty="0" err="1"/>
              <a:t>striolata</a:t>
            </a:r>
            <a:r>
              <a:rPr lang="en-US" altLang="ru-RU" sz="2100" dirty="0"/>
              <a:t> </a:t>
            </a:r>
            <a:r>
              <a:rPr lang="en-US" altLang="ru-RU" sz="2100" dirty="0" err="1"/>
              <a:t>var</a:t>
            </a:r>
            <a:r>
              <a:rPr lang="ru-RU" altLang="ru-RU" sz="2100" dirty="0"/>
              <a:t>.         </a:t>
            </a:r>
            <a:r>
              <a:rPr lang="ru-RU" altLang="ru-RU" sz="2100" dirty="0" err="1"/>
              <a:t>Кантаксантин</a:t>
            </a:r>
            <a:r>
              <a:rPr lang="en-US" altLang="ru-RU" sz="2100" dirty="0"/>
              <a:t>                 4.8%</a:t>
            </a:r>
            <a:endParaRPr lang="ru-RU" altLang="ru-RU" sz="2100" dirty="0"/>
          </a:p>
          <a:p>
            <a:pPr>
              <a:buFont typeface="Wingdings 2" panose="05020102010507070707" pitchFamily="18" charset="2"/>
              <a:buNone/>
            </a:pPr>
            <a:r>
              <a:rPr lang="en-US" altLang="ru-RU" sz="2100" dirty="0" err="1"/>
              <a:t>multistriata</a:t>
            </a:r>
            <a:endParaRPr lang="en-US" altLang="ru-RU" sz="2100" dirty="0"/>
          </a:p>
          <a:p>
            <a:endParaRPr lang="ru-RU" altLang="ru-RU" sz="2100" dirty="0"/>
          </a:p>
          <a:p>
            <a:endParaRPr lang="ru-RU" altLang="ru-RU" sz="3200" dirty="0"/>
          </a:p>
        </p:txBody>
      </p:sp>
    </p:spTree>
    <p:extLst>
      <p:ext uri="{BB962C8B-B14F-4D97-AF65-F5344CB8AC3E}">
        <p14:creationId xmlns:p14="http://schemas.microsoft.com/office/powerpoint/2010/main" val="2085890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73050"/>
            <a:ext cx="8229600" cy="1143000"/>
          </a:xfrm>
          <a:noFill/>
        </p:spPr>
        <p:txBody>
          <a:bodyPr anchor="ctr">
            <a:normAutofit fontScale="90000"/>
            <a:scene3d>
              <a:camera prst="orthographicFront"/>
              <a:lightRig rig="soft" dir="t"/>
            </a:scene3d>
            <a:sp3d prstMaterial="softEdge">
              <a:bevelT w="25400" h="25400"/>
            </a:sp3d>
          </a:bodyPr>
          <a:lstStyle/>
          <a:p>
            <a:pPr>
              <a:defRPr/>
            </a:pPr>
            <a:r>
              <a:rPr lang="ru-RU" sz="4100" b="1" dirty="0">
                <a:effectLst>
                  <a:outerShdw blurRad="31750" dist="25400" dir="5400000" algn="tl" rotWithShape="0">
                    <a:srgbClr val="000000">
                      <a:alpha val="25000"/>
                    </a:srgbClr>
                  </a:outerShdw>
                </a:effectLst>
              </a:rPr>
              <a:t>Бета-каротин присутствует:</a:t>
            </a:r>
            <a:br>
              <a:rPr lang="ru-RU" sz="4100" b="1" dirty="0">
                <a:effectLst>
                  <a:outerShdw blurRad="31750" dist="25400" dir="5400000" algn="tl" rotWithShape="0">
                    <a:srgbClr val="000000">
                      <a:alpha val="25000"/>
                    </a:srgbClr>
                  </a:outerShdw>
                </a:effectLst>
              </a:rPr>
            </a:br>
            <a:endParaRPr lang="ru-RU" sz="4100" b="1" dirty="0">
              <a:effectLst>
                <a:outerShdw blurRad="31750" dist="25400" dir="5400000" algn="tl" rotWithShape="0">
                  <a:srgbClr val="000000">
                    <a:alpha val="25000"/>
                  </a:srgbClr>
                </a:outerShdw>
              </a:effectLst>
            </a:endParaRPr>
          </a:p>
        </p:txBody>
      </p:sp>
      <p:sp>
        <p:nvSpPr>
          <p:cNvPr id="82947" name="Текст 3"/>
          <p:cNvSpPr>
            <a:spLocks noGrp="1"/>
          </p:cNvSpPr>
          <p:nvPr>
            <p:ph type="body" idx="4294967295"/>
          </p:nvPr>
        </p:nvSpPr>
        <p:spPr>
          <a:xfrm>
            <a:off x="1408671" y="5421441"/>
            <a:ext cx="4040188" cy="762000"/>
          </a:xfrm>
          <a:solidFill>
            <a:schemeClr val="accent1"/>
          </a:solidFill>
          <a:ln w="9652">
            <a:solidFill>
              <a:schemeClr val="accent1"/>
            </a:solidFill>
            <a:miter lim="800000"/>
            <a:headEnd/>
            <a:tailEnd/>
          </a:ln>
        </p:spPr>
        <p:txBody>
          <a:bodyPr vert="horz" wrap="square" lIns="182880" tIns="45720" rIns="91440" bIns="45720" numCol="1" anchor="ctr" anchorCtr="0" compatLnSpc="1">
            <a:prstTxWarp prst="textNoShape">
              <a:avLst/>
            </a:prstTxWarp>
          </a:bodyPr>
          <a:lstStyle/>
          <a:p>
            <a:pPr marL="0" indent="0">
              <a:buNone/>
            </a:pPr>
            <a:r>
              <a:rPr lang="ru-RU" altLang="ru-RU" sz="2300">
                <a:solidFill>
                  <a:schemeClr val="bg1"/>
                </a:solidFill>
              </a:rPr>
              <a:t>Высшие растения</a:t>
            </a:r>
          </a:p>
        </p:txBody>
      </p:sp>
      <p:sp>
        <p:nvSpPr>
          <p:cNvPr id="82948" name="Текст 4"/>
          <p:cNvSpPr>
            <a:spLocks noGrp="1"/>
          </p:cNvSpPr>
          <p:nvPr>
            <p:ph type="body" sz="half" idx="4294967295"/>
          </p:nvPr>
        </p:nvSpPr>
        <p:spPr>
          <a:xfrm>
            <a:off x="8150225" y="5410200"/>
            <a:ext cx="4041775" cy="762000"/>
          </a:xfrm>
          <a:solidFill>
            <a:schemeClr val="accent1"/>
          </a:solidFill>
          <a:ln w="9652">
            <a:solidFill>
              <a:schemeClr val="accent1"/>
            </a:solidFill>
            <a:miter lim="800000"/>
            <a:headEnd/>
            <a:tailEnd/>
          </a:ln>
        </p:spPr>
        <p:txBody>
          <a:bodyPr vert="horz" wrap="square" lIns="182880" tIns="45720" rIns="91440" bIns="45720" numCol="1" anchor="ctr" anchorCtr="0" compatLnSpc="1">
            <a:prstTxWarp prst="textNoShape">
              <a:avLst/>
            </a:prstTxWarp>
          </a:bodyPr>
          <a:lstStyle/>
          <a:p>
            <a:pPr marL="0" indent="0">
              <a:buNone/>
            </a:pPr>
            <a:r>
              <a:rPr lang="ru-RU" altLang="ru-RU" sz="2300">
                <a:solidFill>
                  <a:schemeClr val="bg1"/>
                </a:solidFill>
              </a:rPr>
              <a:t>Микроорганизмы</a:t>
            </a:r>
          </a:p>
        </p:txBody>
      </p:sp>
      <p:sp>
        <p:nvSpPr>
          <p:cNvPr id="82949" name="Содержимое 2"/>
          <p:cNvSpPr>
            <a:spLocks noGrp="1"/>
          </p:cNvSpPr>
          <p:nvPr>
            <p:ph sz="quarter" idx="4294967295"/>
          </p:nvPr>
        </p:nvSpPr>
        <p:spPr>
          <a:xfrm>
            <a:off x="1272746" y="1479678"/>
            <a:ext cx="4040188" cy="3941763"/>
          </a:xfrm>
        </p:spPr>
        <p:txBody>
          <a:bodyPr/>
          <a:lstStyle/>
          <a:p>
            <a:pPr marL="365125" indent="-255588"/>
            <a:r>
              <a:rPr lang="ru-RU" altLang="ru-RU" sz="2400" dirty="0"/>
              <a:t>Шпинат</a:t>
            </a:r>
          </a:p>
          <a:p>
            <a:pPr marL="365125" indent="-255588"/>
            <a:r>
              <a:rPr lang="ru-RU" altLang="ru-RU" sz="2400" dirty="0"/>
              <a:t>Петрушка</a:t>
            </a:r>
          </a:p>
          <a:p>
            <a:pPr marL="365125" indent="-255588"/>
            <a:r>
              <a:rPr lang="ru-RU" altLang="ru-RU" sz="2400" dirty="0"/>
              <a:t>Брокколи</a:t>
            </a:r>
          </a:p>
          <a:p>
            <a:pPr marL="365125" indent="-255588"/>
            <a:r>
              <a:rPr lang="ru-RU" altLang="ru-RU" sz="2400" dirty="0"/>
              <a:t>Мандарин</a:t>
            </a:r>
          </a:p>
          <a:p>
            <a:pPr marL="365125" indent="-255588"/>
            <a:r>
              <a:rPr lang="ru-RU" altLang="ru-RU" sz="2400" dirty="0"/>
              <a:t>Персик</a:t>
            </a:r>
          </a:p>
          <a:p>
            <a:pPr marL="365125" indent="-255588"/>
            <a:r>
              <a:rPr lang="ru-RU" altLang="ru-RU" sz="2400" dirty="0"/>
              <a:t>Морковь</a:t>
            </a:r>
          </a:p>
          <a:p>
            <a:pPr marL="365125" indent="-255588"/>
            <a:r>
              <a:rPr lang="ru-RU" altLang="ru-RU" sz="2400" dirty="0"/>
              <a:t>Тыква</a:t>
            </a:r>
          </a:p>
        </p:txBody>
      </p:sp>
      <p:sp>
        <p:nvSpPr>
          <p:cNvPr id="82950" name="Содержимое 5"/>
          <p:cNvSpPr>
            <a:spLocks noGrp="1"/>
          </p:cNvSpPr>
          <p:nvPr>
            <p:ph sz="quarter" idx="4294967295"/>
          </p:nvPr>
        </p:nvSpPr>
        <p:spPr>
          <a:xfrm>
            <a:off x="7577138" y="1444625"/>
            <a:ext cx="4614862" cy="3941763"/>
          </a:xfrm>
        </p:spPr>
        <p:txBody>
          <a:bodyPr/>
          <a:lstStyle/>
          <a:p>
            <a:pPr marL="365125" indent="-255588">
              <a:spcBef>
                <a:spcPct val="0"/>
              </a:spcBef>
            </a:pPr>
            <a:r>
              <a:rPr lang="ru-RU" altLang="ru-RU" sz="2400"/>
              <a:t>Грибы:</a:t>
            </a:r>
          </a:p>
          <a:p>
            <a:pPr marL="365125" indent="-255588">
              <a:spcBef>
                <a:spcPct val="0"/>
              </a:spcBef>
            </a:pPr>
            <a:r>
              <a:rPr lang="en-US" altLang="ru-RU" sz="2400" i="1"/>
              <a:t>Phycomyces blakesleanus</a:t>
            </a:r>
          </a:p>
          <a:p>
            <a:pPr marL="365125" indent="-255588">
              <a:spcBef>
                <a:spcPct val="0"/>
              </a:spcBef>
            </a:pPr>
            <a:r>
              <a:rPr lang="en-US" altLang="ru-RU" sz="2400" i="1"/>
              <a:t>Brakeslea trispora</a:t>
            </a:r>
          </a:p>
          <a:p>
            <a:pPr marL="365125" indent="-255588">
              <a:spcBef>
                <a:spcPct val="0"/>
              </a:spcBef>
            </a:pPr>
            <a:r>
              <a:rPr lang="en-US" altLang="ru-RU" sz="2400" i="1"/>
              <a:t>Rhodotorula</a:t>
            </a:r>
            <a:endParaRPr lang="ru-RU" altLang="ru-RU" sz="2400" i="1"/>
          </a:p>
          <a:p>
            <a:pPr marL="365125" indent="-255588">
              <a:spcBef>
                <a:spcPct val="0"/>
              </a:spcBef>
            </a:pPr>
            <a:r>
              <a:rPr lang="ru-RU" altLang="ru-RU" sz="2400"/>
              <a:t>Водоросли</a:t>
            </a:r>
          </a:p>
          <a:p>
            <a:pPr marL="365125" indent="-255588">
              <a:spcBef>
                <a:spcPct val="0"/>
              </a:spcBef>
            </a:pPr>
            <a:r>
              <a:rPr lang="en-US" altLang="ru-RU" sz="2400" i="1"/>
              <a:t>Dunaliella </a:t>
            </a:r>
            <a:r>
              <a:rPr lang="ru-RU" altLang="ru-RU" sz="2400"/>
              <a:t>(накапливается в хлоропласте)</a:t>
            </a:r>
            <a:endParaRPr lang="ru-RU" altLang="ru-RU" sz="2400" i="1"/>
          </a:p>
        </p:txBody>
      </p:sp>
    </p:spTree>
    <p:extLst>
      <p:ext uri="{BB962C8B-B14F-4D97-AF65-F5344CB8AC3E}">
        <p14:creationId xmlns:p14="http://schemas.microsoft.com/office/powerpoint/2010/main" val="3853358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Содержимое 7"/>
          <p:cNvSpPr>
            <a:spLocks noGrp="1"/>
          </p:cNvSpPr>
          <p:nvPr>
            <p:ph idx="4294967295"/>
          </p:nvPr>
        </p:nvSpPr>
        <p:spPr>
          <a:xfrm>
            <a:off x="1433384" y="260350"/>
            <a:ext cx="10758616" cy="4525963"/>
          </a:xfrm>
        </p:spPr>
        <p:txBody>
          <a:bodyPr>
            <a:normAutofit lnSpcReduction="10000"/>
          </a:bodyPr>
          <a:lstStyle/>
          <a:p>
            <a:pPr marL="109537" indent="0">
              <a:buNone/>
            </a:pPr>
            <a:r>
              <a:rPr lang="ru-RU" altLang="ru-RU" dirty="0" smtClean="0"/>
              <a:t>Суммарная продукция каротина </a:t>
            </a:r>
            <a:r>
              <a:rPr lang="en-US" altLang="ru-RU" i="1" dirty="0" err="1" smtClean="0"/>
              <a:t>Dunaliella</a:t>
            </a:r>
            <a:r>
              <a:rPr lang="en-US" altLang="ru-RU" i="1" dirty="0" smtClean="0"/>
              <a:t> </a:t>
            </a:r>
            <a:r>
              <a:rPr lang="ru-RU" altLang="ru-RU" dirty="0" smtClean="0"/>
              <a:t>оценивается около 1200 тон в год. Его производят заводы в Австралии, Израиле, Китае, США.</a:t>
            </a:r>
          </a:p>
          <a:p>
            <a:pPr marL="109537" indent="0">
              <a:buNone/>
            </a:pPr>
            <a:r>
              <a:rPr lang="ru-RU" altLang="ru-RU" dirty="0" smtClean="0"/>
              <a:t>В 2009 году стоимость произведенного бета-каротина достигла 253 миллиона долларов.</a:t>
            </a:r>
            <a:endParaRPr lang="ru-RU" altLang="ru-RU" dirty="0" smtClean="0">
              <a:latin typeface="Arial" panose="020B0604020202020204" pitchFamily="34" charset="0"/>
            </a:endParaRPr>
          </a:p>
          <a:p>
            <a:pPr marL="109537" indent="0">
              <a:buNone/>
            </a:pPr>
            <a:r>
              <a:rPr lang="ru-RU" altLang="ru-RU" dirty="0" smtClean="0">
                <a:latin typeface="Arial" panose="020B0604020202020204" pitchFamily="34" charset="0"/>
              </a:rPr>
              <a:t>Применение </a:t>
            </a:r>
            <a:r>
              <a:rPr lang="ru-RU" altLang="ru-RU" dirty="0" smtClean="0">
                <a:latin typeface="Arial" panose="020B0604020202020204" pitchFamily="34" charset="0"/>
              </a:rPr>
              <a:t>бета-каротина:</a:t>
            </a:r>
            <a:endParaRPr lang="ru-RU" altLang="ru-RU" dirty="0" smtClean="0">
              <a:latin typeface="Arial" panose="020B0604020202020204" pitchFamily="34" charset="0"/>
            </a:endParaRPr>
          </a:p>
          <a:p>
            <a:pPr marL="365125" indent="-255588"/>
            <a:r>
              <a:rPr lang="ru-RU" altLang="ru-RU" dirty="0"/>
              <a:t>Пищевой краситель</a:t>
            </a:r>
          </a:p>
          <a:p>
            <a:pPr marL="365125" indent="-255588"/>
            <a:r>
              <a:rPr lang="ru-RU" altLang="ru-RU" dirty="0"/>
              <a:t>Про-витамин А (</a:t>
            </a:r>
            <a:r>
              <a:rPr lang="ru-RU" altLang="ru-RU" dirty="0" err="1"/>
              <a:t>ретинол</a:t>
            </a:r>
            <a:r>
              <a:rPr lang="ru-RU" altLang="ru-RU" dirty="0"/>
              <a:t>) в продуктах питания и </a:t>
            </a:r>
            <a:r>
              <a:rPr lang="ru-RU" altLang="ru-RU" dirty="0" smtClean="0"/>
              <a:t>кормах </a:t>
            </a:r>
            <a:r>
              <a:rPr lang="ru-RU" altLang="ru-RU" dirty="0"/>
              <a:t>для животных</a:t>
            </a:r>
          </a:p>
          <a:p>
            <a:pPr marL="365125" indent="-255588"/>
            <a:r>
              <a:rPr lang="ru-RU" altLang="ru-RU" dirty="0"/>
              <a:t>Добавка для косметических и поливитаминных </a:t>
            </a:r>
            <a:r>
              <a:rPr lang="ru-RU" altLang="ru-RU" dirty="0" smtClean="0"/>
              <a:t>препаратов</a:t>
            </a:r>
            <a:endParaRPr lang="ru-RU" altLang="ru-RU" dirty="0">
              <a:latin typeface="Arial" panose="020B0604020202020204" pitchFamily="34" charset="0"/>
            </a:endParaRPr>
          </a:p>
          <a:p>
            <a:pPr marL="365125" indent="-255588"/>
            <a:r>
              <a:rPr lang="ru-RU" altLang="ru-RU" dirty="0"/>
              <a:t>Антиоксидантные продукты</a:t>
            </a:r>
          </a:p>
          <a:p>
            <a:pPr marL="365125" indent="-255588"/>
            <a:endParaRPr lang="ru-RU" altLang="ru-RU" dirty="0" smtClean="0">
              <a:latin typeface="Arial" panose="020B0604020202020204" pitchFamily="34" charset="0"/>
            </a:endParaRPr>
          </a:p>
        </p:txBody>
      </p:sp>
      <p:pic>
        <p:nvPicPr>
          <p:cNvPr id="83972" name="Рисунок 9" descr="dunaliella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44531" y="4124068"/>
            <a:ext cx="19431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Рисунок 6" descr="Dunaliella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2894" y="4786313"/>
            <a:ext cx="2381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738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Рисунок 1" descr="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6939" y="4000500"/>
            <a:ext cx="31972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Рисунок 2" descr="dunaliell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571500"/>
            <a:ext cx="29972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Рисунок 3" descr="sel_046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642938"/>
            <a:ext cx="43815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Рисунок 4" descr="south_bay_colo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3143251"/>
            <a:ext cx="428625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870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p:cNvSpPr txBox="1">
            <a:spLocks/>
          </p:cNvSpPr>
          <p:nvPr/>
        </p:nvSpPr>
        <p:spPr bwMode="auto">
          <a:xfrm>
            <a:off x="1524000" y="714376"/>
            <a:ext cx="8229600" cy="4525963"/>
          </a:xfrm>
          <a:prstGeom prst="rect">
            <a:avLst/>
          </a:prstGeom>
          <a:noFill/>
          <a:ln w="9525">
            <a:noFill/>
            <a:miter lim="800000"/>
            <a:headEnd/>
            <a:tailEnd/>
          </a:ln>
        </p:spPr>
        <p:txBody>
          <a:bodyPr/>
          <a:lstStyle/>
          <a:p>
            <a:pPr marL="365125" indent="-255588" eaLnBrk="0" fontAlgn="base" hangingPunct="0">
              <a:spcBef>
                <a:spcPts val="400"/>
              </a:spcBef>
              <a:spcAft>
                <a:spcPct val="0"/>
              </a:spcAft>
              <a:buClr>
                <a:srgbClr val="0F6FC6"/>
              </a:buClr>
              <a:buSzPct val="68000"/>
              <a:buFont typeface="Wingdings 3" pitchFamily="18" charset="2"/>
              <a:buChar char=""/>
              <a:defRPr/>
            </a:pPr>
            <a:r>
              <a:rPr lang="ru-RU" sz="2000" dirty="0">
                <a:solidFill>
                  <a:prstClr val="black"/>
                </a:solidFill>
              </a:rPr>
              <a:t>- добавление в пищу </a:t>
            </a:r>
            <a:r>
              <a:rPr lang="ru-RU" sz="2000" i="1" dirty="0" err="1">
                <a:solidFill>
                  <a:prstClr val="black"/>
                </a:solidFill>
              </a:rPr>
              <a:t>Dunaliella</a:t>
            </a:r>
            <a:r>
              <a:rPr lang="ru-RU" sz="2000" i="1" dirty="0">
                <a:solidFill>
                  <a:prstClr val="black"/>
                </a:solidFill>
              </a:rPr>
              <a:t> </a:t>
            </a:r>
            <a:r>
              <a:rPr lang="ru-RU" sz="2000" i="1" dirty="0" err="1">
                <a:solidFill>
                  <a:prstClr val="black"/>
                </a:solidFill>
              </a:rPr>
              <a:t>bardawil</a:t>
            </a:r>
            <a:r>
              <a:rPr lang="ru-RU" sz="2000" i="1" dirty="0">
                <a:solidFill>
                  <a:prstClr val="black"/>
                </a:solidFill>
              </a:rPr>
              <a:t> </a:t>
            </a:r>
            <a:r>
              <a:rPr lang="ru-RU" sz="2000" dirty="0">
                <a:solidFill>
                  <a:prstClr val="black"/>
                </a:solidFill>
              </a:rPr>
              <a:t>предупреждало развитие у крыс язв желудка, вызываемых стрессом. </a:t>
            </a:r>
          </a:p>
          <a:p>
            <a:pPr marL="365125" indent="-255588" eaLnBrk="0" fontAlgn="base" hangingPunct="0">
              <a:spcBef>
                <a:spcPts val="400"/>
              </a:spcBef>
              <a:spcAft>
                <a:spcPct val="0"/>
              </a:spcAft>
              <a:buClr>
                <a:srgbClr val="0F6FC6"/>
              </a:buClr>
              <a:buSzPct val="68000"/>
              <a:buFont typeface="Wingdings 3" pitchFamily="18" charset="2"/>
              <a:buChar char=""/>
              <a:defRPr/>
            </a:pPr>
            <a:r>
              <a:rPr lang="ru-RU" sz="2000" dirty="0">
                <a:solidFill>
                  <a:prstClr val="black"/>
                </a:solidFill>
              </a:rPr>
              <a:t>-обладают </a:t>
            </a:r>
            <a:r>
              <a:rPr lang="ru-RU" sz="2000" dirty="0" err="1">
                <a:solidFill>
                  <a:prstClr val="black"/>
                </a:solidFill>
              </a:rPr>
              <a:t>радиопротекторными</a:t>
            </a:r>
            <a:r>
              <a:rPr lang="ru-RU" sz="2000" dirty="0">
                <a:solidFill>
                  <a:prstClr val="black"/>
                </a:solidFill>
              </a:rPr>
              <a:t> свойствами; скармливание крысам </a:t>
            </a:r>
            <a:r>
              <a:rPr lang="ru-RU" sz="2000" dirty="0" err="1">
                <a:solidFill>
                  <a:prstClr val="black"/>
                </a:solidFill>
              </a:rPr>
              <a:t>каротин-содержащей</a:t>
            </a:r>
            <a:r>
              <a:rPr lang="ru-RU" sz="2000" dirty="0">
                <a:solidFill>
                  <a:prstClr val="black"/>
                </a:solidFill>
              </a:rPr>
              <a:t> </a:t>
            </a:r>
            <a:r>
              <a:rPr lang="ru-RU" sz="2000" i="1" dirty="0" err="1">
                <a:solidFill>
                  <a:prstClr val="black"/>
                </a:solidFill>
              </a:rPr>
              <a:t>Dunaliella</a:t>
            </a:r>
            <a:r>
              <a:rPr lang="ru-RU" sz="2000" i="1" dirty="0">
                <a:solidFill>
                  <a:prstClr val="black"/>
                </a:solidFill>
              </a:rPr>
              <a:t> </a:t>
            </a:r>
            <a:r>
              <a:rPr lang="ru-RU" sz="2000" i="1" dirty="0" err="1">
                <a:solidFill>
                  <a:prstClr val="black"/>
                </a:solidFill>
              </a:rPr>
              <a:t>bardawil</a:t>
            </a:r>
            <a:r>
              <a:rPr lang="ru-RU" sz="2000" i="1" dirty="0">
                <a:solidFill>
                  <a:prstClr val="black"/>
                </a:solidFill>
              </a:rPr>
              <a:t> </a:t>
            </a:r>
            <a:r>
              <a:rPr lang="ru-RU" sz="2000" dirty="0">
                <a:solidFill>
                  <a:prstClr val="black"/>
                </a:solidFill>
              </a:rPr>
              <a:t>защищало клетки их организма от повреждения свободными радикалами, образующимися в результате ионизирующего облучения всего тела</a:t>
            </a:r>
          </a:p>
          <a:p>
            <a:pPr marL="365125" indent="-255588" eaLnBrk="0" fontAlgn="base" hangingPunct="0">
              <a:spcBef>
                <a:spcPts val="400"/>
              </a:spcBef>
              <a:spcAft>
                <a:spcPct val="0"/>
              </a:spcAft>
              <a:buClr>
                <a:srgbClr val="0F6FC6"/>
              </a:buClr>
              <a:buSzPct val="68000"/>
              <a:buFont typeface="Wingdings 3" pitchFamily="18" charset="2"/>
              <a:buChar char=""/>
              <a:defRPr/>
            </a:pPr>
            <a:r>
              <a:rPr lang="ru-RU" sz="2000" dirty="0">
                <a:solidFill>
                  <a:prstClr val="black"/>
                </a:solidFill>
              </a:rPr>
              <a:t>- добавление в корм мышам </a:t>
            </a:r>
            <a:r>
              <a:rPr lang="ru-RU" sz="2000" i="1" dirty="0" err="1">
                <a:solidFill>
                  <a:prstClr val="black"/>
                </a:solidFill>
              </a:rPr>
              <a:t>Dunaliella</a:t>
            </a:r>
            <a:r>
              <a:rPr lang="ru-RU" sz="2000" i="1" dirty="0">
                <a:solidFill>
                  <a:prstClr val="black"/>
                </a:solidFill>
              </a:rPr>
              <a:t> </a:t>
            </a:r>
            <a:r>
              <a:rPr lang="ru-RU" sz="2000" i="1" dirty="0" err="1">
                <a:solidFill>
                  <a:prstClr val="black"/>
                </a:solidFill>
              </a:rPr>
              <a:t>bardawil</a:t>
            </a:r>
            <a:r>
              <a:rPr lang="ru-RU" sz="2000" dirty="0">
                <a:solidFill>
                  <a:prstClr val="black"/>
                </a:solidFill>
              </a:rPr>
              <a:t>, богатой </a:t>
            </a:r>
            <a:r>
              <a:rPr lang="ru-RU" sz="2000" dirty="0" err="1">
                <a:solidFill>
                  <a:prstClr val="black"/>
                </a:solidFill>
              </a:rPr>
              <a:t>каротиноидами</a:t>
            </a:r>
            <a:r>
              <a:rPr lang="ru-RU" sz="2000" dirty="0">
                <a:solidFill>
                  <a:prstClr val="black"/>
                </a:solidFill>
              </a:rPr>
              <a:t>, тормозило развитие у них спонтанных опухолей молочной железы на стадии прогрессии.</a:t>
            </a:r>
          </a:p>
          <a:p>
            <a:pPr marL="365125" indent="-255588" eaLnBrk="0" fontAlgn="base" hangingPunct="0">
              <a:spcBef>
                <a:spcPts val="400"/>
              </a:spcBef>
              <a:spcAft>
                <a:spcPct val="0"/>
              </a:spcAft>
              <a:buClr>
                <a:srgbClr val="0F6FC6"/>
              </a:buClr>
              <a:buSzPct val="68000"/>
              <a:buFont typeface="Wingdings 3" pitchFamily="18" charset="2"/>
              <a:buChar char=""/>
              <a:defRPr/>
            </a:pPr>
            <a:r>
              <a:rPr lang="ru-RU" sz="2000" dirty="0">
                <a:solidFill>
                  <a:prstClr val="black"/>
                </a:solidFill>
              </a:rPr>
              <a:t>- противоопухолевое действие: экстракты </a:t>
            </a:r>
            <a:r>
              <a:rPr lang="ru-RU" sz="2000" i="1" dirty="0" err="1">
                <a:solidFill>
                  <a:prstClr val="black"/>
                </a:solidFill>
              </a:rPr>
              <a:t>Spirulina-Dunaliella</a:t>
            </a:r>
            <a:r>
              <a:rPr lang="ru-RU" sz="2000" dirty="0">
                <a:solidFill>
                  <a:prstClr val="black"/>
                </a:solidFill>
              </a:rPr>
              <a:t> и </a:t>
            </a:r>
            <a:r>
              <a:rPr lang="ru-RU" sz="2000" i="1" dirty="0" err="1">
                <a:solidFill>
                  <a:prstClr val="black"/>
                </a:solidFill>
              </a:rPr>
              <a:t>Dunaliella</a:t>
            </a:r>
            <a:r>
              <a:rPr lang="ru-RU" sz="2000" i="1" dirty="0">
                <a:solidFill>
                  <a:prstClr val="black"/>
                </a:solidFill>
              </a:rPr>
              <a:t> </a:t>
            </a:r>
            <a:r>
              <a:rPr lang="ru-RU" sz="2000" i="1" dirty="0" err="1">
                <a:solidFill>
                  <a:prstClr val="black"/>
                </a:solidFill>
              </a:rPr>
              <a:t>salina</a:t>
            </a:r>
            <a:r>
              <a:rPr lang="ru-RU" sz="2000" i="1" dirty="0">
                <a:solidFill>
                  <a:prstClr val="black"/>
                </a:solidFill>
              </a:rPr>
              <a:t> </a:t>
            </a:r>
            <a:r>
              <a:rPr lang="ru-RU" sz="2000" dirty="0" smtClean="0">
                <a:solidFill>
                  <a:prstClr val="black"/>
                </a:solidFill>
              </a:rPr>
              <a:t>ингибировали </a:t>
            </a:r>
            <a:r>
              <a:rPr lang="ru-RU" sz="2000" dirty="0">
                <a:solidFill>
                  <a:prstClr val="black"/>
                </a:solidFill>
              </a:rPr>
              <a:t>соответственно канцерогенез защечного мешка, индуцированный 7,12-диметилбенз(а)антраценом</a:t>
            </a:r>
          </a:p>
          <a:p>
            <a:pPr marL="365125" indent="-255588" eaLnBrk="0" fontAlgn="base" hangingPunct="0">
              <a:spcBef>
                <a:spcPts val="400"/>
              </a:spcBef>
              <a:spcAft>
                <a:spcPct val="0"/>
              </a:spcAft>
              <a:buClr>
                <a:srgbClr val="0F6FC6"/>
              </a:buClr>
              <a:buSzPct val="68000"/>
              <a:defRPr/>
            </a:pPr>
            <a:r>
              <a:rPr lang="ru-RU" sz="2000" dirty="0">
                <a:solidFill>
                  <a:prstClr val="black"/>
                </a:solidFill>
              </a:rPr>
              <a:t> у хомяков, и </a:t>
            </a:r>
            <a:r>
              <a:rPr lang="ru-RU" sz="2000" dirty="0" err="1">
                <a:solidFill>
                  <a:prstClr val="black"/>
                </a:solidFill>
              </a:rPr>
              <a:t>преджелудка</a:t>
            </a:r>
            <a:r>
              <a:rPr lang="ru-RU" sz="2000" dirty="0">
                <a:solidFill>
                  <a:prstClr val="black"/>
                </a:solidFill>
              </a:rPr>
              <a:t>, </a:t>
            </a:r>
            <a:r>
              <a:rPr lang="ru-RU" sz="2000" dirty="0" err="1">
                <a:solidFill>
                  <a:prstClr val="black"/>
                </a:solidFill>
              </a:rPr>
              <a:t>инуцированный</a:t>
            </a:r>
            <a:r>
              <a:rPr lang="ru-RU" sz="2000" dirty="0">
                <a:solidFill>
                  <a:prstClr val="black"/>
                </a:solidFill>
              </a:rPr>
              <a:t> </a:t>
            </a:r>
            <a:r>
              <a:rPr lang="ru-RU" sz="2000" dirty="0" err="1">
                <a:solidFill>
                  <a:prstClr val="black"/>
                </a:solidFill>
              </a:rPr>
              <a:t>нитрозосаркозином</a:t>
            </a:r>
            <a:r>
              <a:rPr lang="ru-RU" sz="2000" dirty="0">
                <a:solidFill>
                  <a:prstClr val="black"/>
                </a:solidFill>
              </a:rPr>
              <a:t> у мышей</a:t>
            </a:r>
            <a:r>
              <a:rPr lang="en-US" sz="2000" dirty="0">
                <a:solidFill>
                  <a:prstClr val="black"/>
                </a:solidFill>
              </a:rPr>
              <a:t> </a:t>
            </a:r>
            <a:r>
              <a:rPr lang="ru-RU" sz="2000" dirty="0" smtClean="0">
                <a:solidFill>
                  <a:prstClr val="black"/>
                </a:solidFill>
              </a:rPr>
              <a:t>.</a:t>
            </a:r>
          </a:p>
          <a:p>
            <a:pPr marL="365125" indent="-255588" eaLnBrk="0" fontAlgn="base" hangingPunct="0">
              <a:spcBef>
                <a:spcPts val="400"/>
              </a:spcBef>
              <a:spcAft>
                <a:spcPct val="0"/>
              </a:spcAft>
              <a:buClr>
                <a:srgbClr val="0F6FC6"/>
              </a:buClr>
              <a:buSzPct val="68000"/>
              <a:defRPr/>
            </a:pPr>
            <a:r>
              <a:rPr lang="ru-RU" sz="2000" dirty="0" smtClean="0">
                <a:solidFill>
                  <a:prstClr val="black"/>
                </a:solidFill>
              </a:rPr>
              <a:t>- скармливание </a:t>
            </a:r>
            <a:r>
              <a:rPr lang="ru-RU" sz="2000" dirty="0">
                <a:solidFill>
                  <a:prstClr val="black"/>
                </a:solidFill>
              </a:rPr>
              <a:t>крысам MB </a:t>
            </a:r>
            <a:r>
              <a:rPr lang="ru-RU" sz="2000" i="1" dirty="0" err="1">
                <a:solidFill>
                  <a:prstClr val="black"/>
                </a:solidFill>
              </a:rPr>
              <a:t>Dunaniella</a:t>
            </a:r>
            <a:r>
              <a:rPr lang="ru-RU" sz="2000" i="1" dirty="0">
                <a:solidFill>
                  <a:prstClr val="black"/>
                </a:solidFill>
              </a:rPr>
              <a:t> </a:t>
            </a:r>
            <a:r>
              <a:rPr lang="ru-RU" sz="2000" i="1" dirty="0" err="1">
                <a:solidFill>
                  <a:prstClr val="black"/>
                </a:solidFill>
              </a:rPr>
              <a:t>tetriolecta</a:t>
            </a:r>
            <a:r>
              <a:rPr lang="ru-RU" sz="2000" dirty="0">
                <a:solidFill>
                  <a:prstClr val="black"/>
                </a:solidFill>
              </a:rPr>
              <a:t> снижало у них уровень</a:t>
            </a:r>
          </a:p>
          <a:p>
            <a:pPr marL="109537" eaLnBrk="0" fontAlgn="base" hangingPunct="0">
              <a:spcBef>
                <a:spcPts val="400"/>
              </a:spcBef>
              <a:spcAft>
                <a:spcPct val="0"/>
              </a:spcAft>
              <a:buClr>
                <a:srgbClr val="0F6FC6"/>
              </a:buClr>
              <a:buSzPct val="68000"/>
              <a:defRPr/>
            </a:pPr>
            <a:r>
              <a:rPr lang="ru-RU" sz="2000" dirty="0">
                <a:solidFill>
                  <a:prstClr val="black"/>
                </a:solidFill>
              </a:rPr>
              <a:t> холестерина и </a:t>
            </a:r>
            <a:r>
              <a:rPr lang="ru-RU" sz="2000" dirty="0" err="1">
                <a:solidFill>
                  <a:prstClr val="black"/>
                </a:solidFill>
              </a:rPr>
              <a:t>триглицеридов</a:t>
            </a:r>
            <a:r>
              <a:rPr lang="ru-RU" sz="2000" dirty="0">
                <a:solidFill>
                  <a:prstClr val="black"/>
                </a:solidFill>
              </a:rPr>
              <a:t> в плазме крови.</a:t>
            </a:r>
          </a:p>
          <a:p>
            <a:pPr marL="365125" indent="-255588" eaLnBrk="0" fontAlgn="base" hangingPunct="0">
              <a:spcBef>
                <a:spcPts val="400"/>
              </a:spcBef>
              <a:spcAft>
                <a:spcPct val="0"/>
              </a:spcAft>
              <a:buClr>
                <a:srgbClr val="0F6FC6"/>
              </a:buClr>
              <a:buSzPct val="68000"/>
              <a:defRPr/>
            </a:pPr>
            <a:endParaRPr lang="ru-RU" sz="2000" dirty="0">
              <a:solidFill>
                <a:prstClr val="black"/>
              </a:solidFill>
            </a:endParaRPr>
          </a:p>
          <a:p>
            <a:pPr marL="365125" indent="-255588" eaLnBrk="0" fontAlgn="base" hangingPunct="0">
              <a:spcBef>
                <a:spcPts val="400"/>
              </a:spcBef>
              <a:spcAft>
                <a:spcPct val="0"/>
              </a:spcAft>
              <a:buClr>
                <a:srgbClr val="0F6FC6"/>
              </a:buClr>
              <a:buSzPct val="68000"/>
              <a:buFont typeface="Wingdings 3" pitchFamily="18" charset="2"/>
              <a:buChar char=""/>
              <a:defRPr/>
            </a:pPr>
            <a:endParaRPr lang="ru-RU" sz="2000" dirty="0">
              <a:solidFill>
                <a:prstClr val="black"/>
              </a:solidFill>
            </a:endParaRPr>
          </a:p>
        </p:txBody>
      </p:sp>
      <p:pic>
        <p:nvPicPr>
          <p:cNvPr id="86019" name="Рисунок 3" descr="ima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55557" y="4523732"/>
            <a:ext cx="1762125"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849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Содержимое 1"/>
          <p:cNvSpPr>
            <a:spLocks noGrp="1"/>
          </p:cNvSpPr>
          <p:nvPr>
            <p:ph idx="4294967295"/>
          </p:nvPr>
        </p:nvSpPr>
        <p:spPr>
          <a:xfrm>
            <a:off x="0" y="1857375"/>
            <a:ext cx="8229600" cy="4525963"/>
          </a:xfrm>
        </p:spPr>
        <p:txBody>
          <a:bodyPr/>
          <a:lstStyle/>
          <a:p>
            <a:pPr marL="365125" indent="-255588"/>
            <a:r>
              <a:rPr lang="ru-RU" altLang="ru-RU" dirty="0" err="1" smtClean="0"/>
              <a:t>Гетеробазидиальные</a:t>
            </a:r>
            <a:r>
              <a:rPr lang="ru-RU" altLang="ru-RU" dirty="0" smtClean="0"/>
              <a:t> дрожжи </a:t>
            </a:r>
            <a:r>
              <a:rPr lang="en-US" altLang="ru-RU" i="1" dirty="0" err="1" smtClean="0"/>
              <a:t>Phaffia</a:t>
            </a:r>
            <a:r>
              <a:rPr lang="en-US" altLang="ru-RU" i="1" dirty="0" smtClean="0"/>
              <a:t> </a:t>
            </a:r>
            <a:r>
              <a:rPr lang="en-US" altLang="ru-RU" i="1" dirty="0" err="1" smtClean="0"/>
              <a:t>rhodozyma</a:t>
            </a:r>
            <a:r>
              <a:rPr lang="en-US" altLang="ru-RU" dirty="0" smtClean="0"/>
              <a:t> (</a:t>
            </a:r>
            <a:r>
              <a:rPr lang="ru-RU" altLang="ru-RU" dirty="0" err="1" smtClean="0"/>
              <a:t>телеоморфа</a:t>
            </a:r>
            <a:r>
              <a:rPr lang="ru-RU" altLang="ru-RU" dirty="0" smtClean="0"/>
              <a:t> </a:t>
            </a:r>
            <a:r>
              <a:rPr lang="en-US" altLang="ru-RU" i="1" dirty="0" err="1" smtClean="0"/>
              <a:t>Xanthophyllomyces</a:t>
            </a:r>
            <a:r>
              <a:rPr lang="en-US" altLang="ru-RU" i="1" dirty="0" smtClean="0"/>
              <a:t> </a:t>
            </a:r>
            <a:r>
              <a:rPr lang="en-US" altLang="ru-RU" i="1" dirty="0" err="1" smtClean="0"/>
              <a:t>dendrorhous</a:t>
            </a:r>
            <a:r>
              <a:rPr lang="en-US" altLang="ru-RU" dirty="0" smtClean="0"/>
              <a:t>)</a:t>
            </a:r>
          </a:p>
          <a:p>
            <a:pPr marL="365125" indent="-255588"/>
            <a:r>
              <a:rPr lang="ru-RU" altLang="ru-RU" dirty="0" smtClean="0"/>
              <a:t>Водоросль </a:t>
            </a:r>
            <a:r>
              <a:rPr lang="en-US" altLang="ru-RU" i="1" dirty="0" err="1" smtClean="0"/>
              <a:t>Haematococcus</a:t>
            </a:r>
            <a:r>
              <a:rPr lang="en-US" altLang="ru-RU" i="1" dirty="0" smtClean="0"/>
              <a:t> </a:t>
            </a:r>
            <a:r>
              <a:rPr lang="en-US" altLang="ru-RU" i="1" dirty="0" err="1" smtClean="0"/>
              <a:t>pluvialis</a:t>
            </a:r>
            <a:r>
              <a:rPr lang="ru-RU" altLang="ru-RU" i="1" dirty="0" smtClean="0"/>
              <a:t> </a:t>
            </a:r>
            <a:r>
              <a:rPr lang="ru-RU" altLang="ru-RU" dirty="0" smtClean="0"/>
              <a:t>(накапливается в цитоплазме)</a:t>
            </a:r>
            <a:r>
              <a:rPr lang="ru-RU" altLang="ru-RU" i="1" dirty="0" smtClean="0"/>
              <a:t>,  </a:t>
            </a:r>
            <a:r>
              <a:rPr lang="ru-RU" altLang="ru-RU" dirty="0" smtClean="0"/>
              <a:t>(заводы в США, Израиле, Швеции)</a:t>
            </a:r>
            <a:endParaRPr lang="en-US" altLang="ru-RU" i="1" dirty="0" smtClean="0"/>
          </a:p>
          <a:p>
            <a:pPr marL="365125" indent="-255588"/>
            <a:endParaRPr lang="en-US" altLang="ru-RU" i="1" dirty="0" smtClean="0"/>
          </a:p>
        </p:txBody>
      </p:sp>
      <p:sp>
        <p:nvSpPr>
          <p:cNvPr id="3" name="Заголовок 2"/>
          <p:cNvSpPr>
            <a:spLocks noGrp="1"/>
          </p:cNvSpPr>
          <p:nvPr>
            <p:ph type="title" idx="4294967295"/>
          </p:nvPr>
        </p:nvSpPr>
        <p:spPr>
          <a:xfrm>
            <a:off x="2001795" y="60089"/>
            <a:ext cx="8229600" cy="1143000"/>
          </a:xfrm>
          <a:noFill/>
        </p:spPr>
        <p:txBody>
          <a:bodyPr rtlCol="0" anchor="ctr">
            <a:normAutofit/>
            <a:scene3d>
              <a:camera prst="orthographicFront"/>
              <a:lightRig rig="soft" dir="t"/>
            </a:scene3d>
            <a:sp3d prstMaterial="softEdge">
              <a:bevelT w="25400" h="25400"/>
            </a:sp3d>
          </a:bodyPr>
          <a:lstStyle/>
          <a:p>
            <a:pPr>
              <a:defRPr/>
            </a:pPr>
            <a:r>
              <a:rPr lang="ru-RU" sz="4100" b="1" dirty="0">
                <a:effectLst>
                  <a:outerShdw blurRad="31750" dist="25400" dir="5400000" algn="tl" rotWithShape="0">
                    <a:srgbClr val="000000">
                      <a:alpha val="25000"/>
                    </a:srgbClr>
                  </a:outerShdw>
                </a:effectLst>
              </a:rPr>
              <a:t>Источники </a:t>
            </a:r>
            <a:r>
              <a:rPr lang="ru-RU" sz="4100" b="1" dirty="0" err="1">
                <a:effectLst>
                  <a:outerShdw blurRad="31750" dist="25400" dir="5400000" algn="tl" rotWithShape="0">
                    <a:srgbClr val="000000">
                      <a:alpha val="25000"/>
                    </a:srgbClr>
                  </a:outerShdw>
                </a:effectLst>
              </a:rPr>
              <a:t>астаксантина</a:t>
            </a:r>
            <a:endParaRPr lang="ru-RU" sz="4100" b="1" dirty="0">
              <a:effectLst>
                <a:outerShdw blurRad="31750" dist="25400" dir="5400000" algn="tl" rotWithShape="0">
                  <a:srgbClr val="000000">
                    <a:alpha val="25000"/>
                  </a:srgbClr>
                </a:outerShdw>
              </a:effectLst>
            </a:endParaRPr>
          </a:p>
        </p:txBody>
      </p:sp>
      <p:pic>
        <p:nvPicPr>
          <p:cNvPr id="87044" name="Picture 2" descr="http://diskusplus.ru/img/krill_flake.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1" y="4500563"/>
            <a:ext cx="2428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6" descr="Картинка 29 из 58">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897314"/>
            <a:ext cx="2354262"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8" descr="http://t2.gstatic.com/images?q=tbn:ANd9GcTf_cB7Ffq4c1sq-d5Wsx7YH-u59M-3ZQvwIpFZuYvy2_A81dg&amp;t=1&amp;h=174&amp;w=160&amp;usg=__Bj9Q_HJ0Fc4udavUH4eY4CDifH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876" y="4445000"/>
            <a:ext cx="221456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10" descr="http://t0.gstatic.com/images?q=tbn:ANd9GcTEs7SyN4ubEbw22bELELiWPkef1Rr6SNujgKBjHHeW2pxnSc8&amp;t=1&amp;usg=__KAildjh6zsU0GI_TSF7yJVcApD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1313" y="928688"/>
            <a:ext cx="46101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311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Содержимое 3" descr="intere1.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000250"/>
            <a:ext cx="6111875" cy="4445000"/>
          </a:xfrm>
        </p:spPr>
      </p:pic>
      <p:pic>
        <p:nvPicPr>
          <p:cNvPr id="88068" name="Picture 2" descr="Картинка 26 из 5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25" y="285751"/>
            <a:ext cx="36195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4" descr="http://www.algae.wur.nl/NR/rdonlyres/51745D7A-378A-4D01-914A-5F0EDBE63101/76528/Fig1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4929189"/>
            <a:ext cx="2286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6" descr="astaxanthib fa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1939" y="3000376"/>
            <a:ext cx="21431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8" descr="http://t1.gstatic.com/images?q=tbn:ANd9GcTUjCeHjZnq73lY1zQQTm5PpDy5QjN3iJg78V21kHXCIDQpV5I&amp;t=1&amp;usg=__8jwJPIpzgkHFftcnrQj0rVB5kq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2689" y="500063"/>
            <a:ext cx="32861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322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Содержимое 1"/>
          <p:cNvSpPr>
            <a:spLocks noGrp="1"/>
          </p:cNvSpPr>
          <p:nvPr>
            <p:ph idx="4294967295"/>
          </p:nvPr>
        </p:nvSpPr>
        <p:spPr>
          <a:xfrm>
            <a:off x="2310714" y="1609854"/>
            <a:ext cx="8229600" cy="4525962"/>
          </a:xfrm>
        </p:spPr>
        <p:txBody>
          <a:bodyPr>
            <a:normAutofit lnSpcReduction="10000"/>
          </a:bodyPr>
          <a:lstStyle/>
          <a:p>
            <a:pPr marL="365125" indent="-255588"/>
            <a:r>
              <a:rPr lang="ru-RU" altLang="ru-RU" dirty="0" smtClean="0"/>
              <a:t>Пищевая индустрия (краситель, антиоксидантные продукты)</a:t>
            </a:r>
          </a:p>
          <a:p>
            <a:pPr marL="365125" indent="-255588"/>
            <a:r>
              <a:rPr lang="ru-RU" altLang="ru-RU" dirty="0" smtClean="0"/>
              <a:t>Корма для животных, особенно </a:t>
            </a:r>
            <a:r>
              <a:rPr lang="ru-RU" altLang="ru-RU" dirty="0" err="1" smtClean="0"/>
              <a:t>аквакультура</a:t>
            </a:r>
            <a:r>
              <a:rPr lang="ru-RU" altLang="ru-RU" dirty="0" smtClean="0"/>
              <a:t> (выращивание лососей, радужной форели)</a:t>
            </a:r>
          </a:p>
          <a:p>
            <a:pPr marL="365125" indent="-255588"/>
            <a:r>
              <a:rPr lang="ru-RU" altLang="ru-RU" dirty="0" smtClean="0"/>
              <a:t>Добавка для косметических препаратов</a:t>
            </a:r>
          </a:p>
          <a:p>
            <a:pPr marL="365125" indent="-255588"/>
            <a:r>
              <a:rPr lang="ru-RU" altLang="ru-RU" dirty="0" smtClean="0"/>
              <a:t>В медицине (некоторый позитивный эффект влечении дегенеративных заболеваний)</a:t>
            </a:r>
          </a:p>
          <a:p>
            <a:pPr marL="365125" indent="-255588"/>
            <a:r>
              <a:rPr lang="ru-RU" altLang="ru-RU" dirty="0" smtClean="0"/>
              <a:t>В 2009 году стоимость произведенного </a:t>
            </a:r>
            <a:r>
              <a:rPr lang="ru-RU" altLang="ru-RU" dirty="0" err="1" smtClean="0"/>
              <a:t>астаксантина</a:t>
            </a:r>
            <a:r>
              <a:rPr lang="ru-RU" altLang="ru-RU" dirty="0" smtClean="0"/>
              <a:t> – 257 млн долларов, но в большей части, это синтетический </a:t>
            </a:r>
            <a:r>
              <a:rPr lang="ru-RU" altLang="ru-RU" dirty="0" err="1" smtClean="0"/>
              <a:t>астаксантин</a:t>
            </a:r>
            <a:r>
              <a:rPr lang="ru-RU" altLang="ru-RU" dirty="0" smtClean="0"/>
              <a:t>. Пищевая добавка </a:t>
            </a:r>
            <a:r>
              <a:rPr lang="en-US" altLang="ru-RU" dirty="0" smtClean="0"/>
              <a:t>E161j</a:t>
            </a:r>
            <a:r>
              <a:rPr lang="ru-RU" altLang="ru-RU" dirty="0" smtClean="0"/>
              <a:t>.</a:t>
            </a:r>
          </a:p>
        </p:txBody>
      </p:sp>
      <p:sp>
        <p:nvSpPr>
          <p:cNvPr id="3" name="Заголовок 2"/>
          <p:cNvSpPr>
            <a:spLocks noGrp="1"/>
          </p:cNvSpPr>
          <p:nvPr>
            <p:ph type="title" idx="4294967295"/>
          </p:nvPr>
        </p:nvSpPr>
        <p:spPr>
          <a:xfrm>
            <a:off x="2631989" y="299352"/>
            <a:ext cx="8229600" cy="1143000"/>
          </a:xfrm>
          <a:noFill/>
        </p:spPr>
        <p:txBody>
          <a:bodyPr rtlCol="0" anchor="ctr">
            <a:normAutofit/>
            <a:scene3d>
              <a:camera prst="orthographicFront"/>
              <a:lightRig rig="soft" dir="t"/>
            </a:scene3d>
            <a:sp3d prstMaterial="softEdge">
              <a:bevelT w="25400" h="25400"/>
            </a:sp3d>
          </a:bodyPr>
          <a:lstStyle/>
          <a:p>
            <a:pPr>
              <a:defRPr/>
            </a:pPr>
            <a:r>
              <a:rPr lang="ru-RU" sz="4100" b="1" dirty="0">
                <a:effectLst>
                  <a:outerShdw blurRad="31750" dist="25400" dir="5400000" algn="tl" rotWithShape="0">
                    <a:srgbClr val="000000">
                      <a:alpha val="25000"/>
                    </a:srgbClr>
                  </a:outerShdw>
                </a:effectLst>
              </a:rPr>
              <a:t>Использование </a:t>
            </a:r>
            <a:r>
              <a:rPr lang="ru-RU" sz="4100" b="1" dirty="0" err="1">
                <a:effectLst>
                  <a:outerShdw blurRad="31750" dist="25400" dir="5400000" algn="tl" rotWithShape="0">
                    <a:srgbClr val="000000">
                      <a:alpha val="25000"/>
                    </a:srgbClr>
                  </a:outerShdw>
                </a:effectLst>
              </a:rPr>
              <a:t>астаксантина</a:t>
            </a:r>
            <a:endParaRPr lang="ru-RU" sz="4100" b="1" dirty="0">
              <a:effectLst>
                <a:outerShdw blurRad="31750" dist="25400" dir="5400000" algn="tl" rotWithShape="0">
                  <a:srgbClr val="000000">
                    <a:alpha val="25000"/>
                  </a:srgbClr>
                </a:outerShdw>
              </a:effectLst>
            </a:endParaRPr>
          </a:p>
        </p:txBody>
      </p:sp>
    </p:spTree>
    <p:extLst>
      <p:ext uri="{BB962C8B-B14F-4D97-AF65-F5344CB8AC3E}">
        <p14:creationId xmlns:p14="http://schemas.microsoft.com/office/powerpoint/2010/main" val="2474620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308919" y="196552"/>
            <a:ext cx="10960443" cy="4389437"/>
          </a:xfrm>
        </p:spPr>
        <p:txBody>
          <a:bodyPr/>
          <a:lstStyle/>
          <a:p>
            <a:pPr>
              <a:defRPr/>
            </a:pPr>
            <a:r>
              <a:rPr lang="ru-RU" sz="2000" b="1" dirty="0"/>
              <a:t>Показания: </a:t>
            </a:r>
            <a:r>
              <a:rPr lang="ru-RU" sz="2000" dirty="0"/>
              <a:t/>
            </a:r>
            <a:br>
              <a:rPr lang="ru-RU" sz="2000" dirty="0"/>
            </a:br>
            <a:r>
              <a:rPr lang="ru-RU" sz="2000" dirty="0" err="1"/>
              <a:t>БАДы</a:t>
            </a:r>
            <a:r>
              <a:rPr lang="ru-RU" sz="2000" dirty="0"/>
              <a:t> на основе </a:t>
            </a:r>
            <a:r>
              <a:rPr lang="ru-RU" sz="2000" dirty="0" err="1"/>
              <a:t>Спирулины</a:t>
            </a:r>
            <a:r>
              <a:rPr lang="ru-RU" sz="2000" dirty="0"/>
              <a:t> («еда будущего») применяются для: </a:t>
            </a:r>
          </a:p>
          <a:p>
            <a:pPr indent="0">
              <a:spcBef>
                <a:spcPts val="0"/>
              </a:spcBef>
              <a:defRPr/>
            </a:pPr>
            <a:r>
              <a:rPr lang="ru-RU" sz="2000" dirty="0"/>
              <a:t>восполнения витаминно-минеральной недостаточности (гиповитаминоз, анемии); </a:t>
            </a:r>
            <a:endParaRPr lang="en-US" sz="2000" dirty="0"/>
          </a:p>
          <a:p>
            <a:pPr indent="0">
              <a:spcBef>
                <a:spcPts val="0"/>
              </a:spcBef>
              <a:defRPr/>
            </a:pPr>
            <a:r>
              <a:rPr lang="ru-RU" sz="2000" dirty="0"/>
              <a:t>очищения организма от "шлаков" (заболевания печени, почек). </a:t>
            </a:r>
            <a:r>
              <a:rPr lang="ru-RU" sz="2000" dirty="0" err="1"/>
              <a:t>Спирулина</a:t>
            </a:r>
            <a:r>
              <a:rPr lang="ru-RU" sz="2000" dirty="0"/>
              <a:t> с  </a:t>
            </a:r>
            <a:r>
              <a:rPr lang="en-US" sz="2000" dirty="0"/>
              <a:t>Zn</a:t>
            </a:r>
            <a:r>
              <a:rPr lang="ru-RU" sz="2000" dirty="0"/>
              <a:t>  успешно помогают при лечении хронического отравления мышьяком  через питьевую воду; </a:t>
            </a:r>
            <a:endParaRPr lang="en-US" sz="2000" dirty="0"/>
          </a:p>
          <a:p>
            <a:pPr indent="0">
              <a:spcBef>
                <a:spcPts val="0"/>
              </a:spcBef>
              <a:defRPr/>
            </a:pPr>
            <a:r>
              <a:rPr lang="ru-RU" sz="2000" dirty="0"/>
              <a:t>нормализации обмена веществ (атеросклероз, сахарный диабет) показаны положительные результаты, но требуются дополнительные клинические испытания;</a:t>
            </a:r>
            <a:endParaRPr lang="en-US" sz="2000" dirty="0"/>
          </a:p>
          <a:p>
            <a:pPr indent="0">
              <a:spcBef>
                <a:spcPts val="0"/>
              </a:spcBef>
              <a:defRPr/>
            </a:pPr>
            <a:r>
              <a:rPr lang="ru-RU" sz="2000" dirty="0"/>
              <a:t> повышения сопротивляемости организма к инфекциям (иммунодефициты); </a:t>
            </a:r>
            <a:endParaRPr lang="en-US" sz="2000" dirty="0"/>
          </a:p>
          <a:p>
            <a:pPr indent="0">
              <a:spcBef>
                <a:spcPts val="0"/>
              </a:spcBef>
              <a:defRPr/>
            </a:pPr>
            <a:r>
              <a:rPr lang="ru-RU" sz="2000" dirty="0"/>
              <a:t>снижения веса (ожирение), нет достоверных данных; </a:t>
            </a:r>
            <a:endParaRPr lang="en-US" sz="2000" dirty="0"/>
          </a:p>
          <a:p>
            <a:pPr indent="0">
              <a:spcBef>
                <a:spcPts val="0"/>
              </a:spcBef>
              <a:defRPr/>
            </a:pPr>
            <a:r>
              <a:rPr lang="ru-RU" sz="2000" dirty="0"/>
              <a:t>повышения активности (при астении, усталости, снижении работоспособности, физических и умственных перегрузках). В клинических испытаниях действие не подтвердилось; </a:t>
            </a:r>
            <a:endParaRPr lang="en-US" sz="2000" dirty="0"/>
          </a:p>
          <a:p>
            <a:pPr indent="0">
              <a:spcBef>
                <a:spcPts val="0"/>
              </a:spcBef>
              <a:defRPr/>
            </a:pPr>
            <a:r>
              <a:rPr lang="ru-RU" sz="2000" dirty="0"/>
              <a:t>нормализации работы желудочно-кишечного тракта; </a:t>
            </a:r>
          </a:p>
          <a:p>
            <a:pPr indent="0">
              <a:spcBef>
                <a:spcPts val="0"/>
              </a:spcBef>
              <a:defRPr/>
            </a:pPr>
            <a:r>
              <a:rPr lang="ru-RU" sz="2000" dirty="0"/>
              <a:t>профилактики онкологических заболеваний; замедления процессов старения – нет достоверных данных.</a:t>
            </a:r>
          </a:p>
          <a:p>
            <a:pPr indent="0">
              <a:spcBef>
                <a:spcPts val="0"/>
              </a:spcBef>
              <a:defRPr/>
            </a:pPr>
            <a:r>
              <a:rPr lang="ru-RU" sz="2000" dirty="0"/>
              <a:t> аллергии, насморк -  препараты обладают противовоспалительным действием за счет подавления высвобождения гистамина тучными клетками при аллергическом рините. Усиливает производство </a:t>
            </a:r>
            <a:r>
              <a:rPr lang="en-US" sz="2000" dirty="0" err="1"/>
              <a:t>IgA</a:t>
            </a:r>
            <a:r>
              <a:rPr lang="ru-RU" sz="2000" dirty="0"/>
              <a:t> в слюне, указывая на ключевую роль в </a:t>
            </a:r>
            <a:r>
              <a:rPr lang="ru-RU" sz="2000" dirty="0" err="1"/>
              <a:t>мукозальном</a:t>
            </a:r>
            <a:r>
              <a:rPr lang="ru-RU" sz="2000" dirty="0"/>
              <a:t> иммунитете.</a:t>
            </a:r>
          </a:p>
          <a:p>
            <a:pPr indent="0">
              <a:spcBef>
                <a:spcPts val="0"/>
              </a:spcBef>
              <a:defRPr/>
            </a:pPr>
            <a:r>
              <a:rPr lang="ru-RU" sz="2000" dirty="0"/>
              <a:t>антивирусные свойства</a:t>
            </a:r>
          </a:p>
          <a:p>
            <a:pPr indent="0">
              <a:spcBef>
                <a:spcPts val="0"/>
              </a:spcBef>
              <a:defRPr/>
            </a:pPr>
            <a:endParaRPr lang="ru-RU" dirty="0"/>
          </a:p>
        </p:txBody>
      </p:sp>
    </p:spTree>
    <p:extLst>
      <p:ext uri="{BB962C8B-B14F-4D97-AF65-F5344CB8AC3E}">
        <p14:creationId xmlns:p14="http://schemas.microsoft.com/office/powerpoint/2010/main" val="368795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t1.gstatic.com/images?q=tbn:ANd9GcQTaOxbF-7TOYlmYpOtG4Aqclg8z3U0_qn0dw4iv8DNbVdSpnI&amp;t=1&amp;usg=__jxFMXXJfRV9fwmRrIoswacolI0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4" y="-142875"/>
            <a:ext cx="350043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4"/>
          <p:cNvSpPr>
            <a:spLocks noGrp="1"/>
          </p:cNvSpPr>
          <p:nvPr>
            <p:ph type="title" idx="4294967295"/>
          </p:nvPr>
        </p:nvSpPr>
        <p:spPr>
          <a:xfrm>
            <a:off x="1833563" y="391554"/>
            <a:ext cx="4329113" cy="1143000"/>
          </a:xfrm>
          <a:noFill/>
        </p:spPr>
        <p:txBody>
          <a:bodyPr anchor="ctr">
            <a:normAutofit/>
            <a:scene3d>
              <a:camera prst="orthographicFront"/>
              <a:lightRig rig="soft" dir="t"/>
            </a:scene3d>
            <a:sp3d prstMaterial="softEdge">
              <a:bevelT w="25400" h="25400"/>
            </a:sp3d>
          </a:bodyPr>
          <a:lstStyle/>
          <a:p>
            <a:pPr>
              <a:defRPr/>
            </a:pPr>
            <a:r>
              <a:rPr lang="ru-RU" sz="4100" b="1" dirty="0" err="1">
                <a:effectLst>
                  <a:outerShdw blurRad="31750" dist="25400" dir="5400000" algn="tl" rotWithShape="0">
                    <a:srgbClr val="000000">
                      <a:alpha val="25000"/>
                    </a:srgbClr>
                  </a:outerShdw>
                </a:effectLst>
              </a:rPr>
              <a:t>Лютеин</a:t>
            </a:r>
            <a:endParaRPr lang="ru-RU" sz="4100" b="1" dirty="0">
              <a:effectLst>
                <a:outerShdw blurRad="31750" dist="25400" dir="5400000" algn="tl" rotWithShape="0">
                  <a:srgbClr val="000000">
                    <a:alpha val="25000"/>
                  </a:srgbClr>
                </a:outerShdw>
              </a:effectLst>
            </a:endParaRPr>
          </a:p>
        </p:txBody>
      </p:sp>
      <p:pic>
        <p:nvPicPr>
          <p:cNvPr id="90116" name="Picture 6" descr="http://productosamericanos.com/products/2001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271462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8" descr="http://t3.gstatic.com/images?q=tbn:ANd9GcQDn4eouJxo5I-SuLt-rIeupNVZYn1ZMr3mFkURg3RekrKsYPA&amp;t=1&amp;usg=__XRGYnV_Ngi3-LhXvooGwxTTiz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1438" y="2500314"/>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10" descr="http://t3.gstatic.com/images?q=tbn:ANd9GcQVtypUQvIIaKZ57fEaOG8k8TgWK5zLruO1snBqa1sjNKrIPEQ&amp;t=1&amp;usg=__KX-R0GsDf0FxTTExJj6voUlxS6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563" y="2500314"/>
            <a:ext cx="2786062"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356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421924" y="348778"/>
            <a:ext cx="8229600" cy="1143000"/>
          </a:xfrm>
          <a:noFill/>
        </p:spPr>
        <p:txBody>
          <a:bodyPr rtlCol="0" anchor="ctr">
            <a:normAutofit/>
            <a:scene3d>
              <a:camera prst="orthographicFront"/>
              <a:lightRig rig="soft" dir="t"/>
            </a:scene3d>
            <a:sp3d prstMaterial="softEdge">
              <a:bevelT w="25400" h="25400"/>
            </a:sp3d>
          </a:bodyPr>
          <a:lstStyle/>
          <a:p>
            <a:pPr>
              <a:defRPr/>
            </a:pPr>
            <a:r>
              <a:rPr lang="ru-RU" sz="4100" b="1" dirty="0">
                <a:effectLst>
                  <a:outerShdw blurRad="31750" dist="25400" dir="5400000" algn="tl" rotWithShape="0">
                    <a:srgbClr val="000000">
                      <a:alpha val="25000"/>
                    </a:srgbClr>
                  </a:outerShdw>
                </a:effectLst>
              </a:rPr>
              <a:t>Использование </a:t>
            </a:r>
            <a:r>
              <a:rPr lang="ru-RU" sz="4100" b="1" dirty="0" err="1">
                <a:effectLst>
                  <a:outerShdw blurRad="31750" dist="25400" dir="5400000" algn="tl" rotWithShape="0">
                    <a:srgbClr val="000000">
                      <a:alpha val="25000"/>
                    </a:srgbClr>
                  </a:outerShdw>
                </a:effectLst>
              </a:rPr>
              <a:t>лютеина</a:t>
            </a:r>
            <a:endParaRPr lang="ru-RU" sz="4100" b="1" dirty="0">
              <a:effectLst>
                <a:outerShdw blurRad="31750" dist="25400" dir="5400000" algn="tl" rotWithShape="0">
                  <a:srgbClr val="000000">
                    <a:alpha val="25000"/>
                  </a:srgbClr>
                </a:outerShdw>
              </a:effectLst>
            </a:endParaRPr>
          </a:p>
        </p:txBody>
      </p:sp>
      <p:sp>
        <p:nvSpPr>
          <p:cNvPr id="91139" name="Содержимое 2"/>
          <p:cNvSpPr>
            <a:spLocks noGrp="1"/>
          </p:cNvSpPr>
          <p:nvPr>
            <p:ph idx="4294967295"/>
          </p:nvPr>
        </p:nvSpPr>
        <p:spPr>
          <a:xfrm>
            <a:off x="0" y="1935163"/>
            <a:ext cx="10972800" cy="4389437"/>
          </a:xfrm>
        </p:spPr>
        <p:txBody>
          <a:bodyPr/>
          <a:lstStyle/>
          <a:p>
            <a:pPr marL="365125" indent="-255588"/>
            <a:r>
              <a:rPr lang="ru-RU" altLang="ru-RU" smtClean="0"/>
              <a:t>Добавка в продуктах питания и кормах (особенно  в аквакультурах и на птицефабриках)</a:t>
            </a:r>
          </a:p>
          <a:p>
            <a:pPr marL="365125" indent="-255588"/>
            <a:r>
              <a:rPr lang="ru-RU" altLang="ru-RU" smtClean="0"/>
              <a:t>Добавка для косметических препаратов</a:t>
            </a:r>
          </a:p>
          <a:p>
            <a:pPr marL="365125" indent="-255588"/>
            <a:r>
              <a:rPr lang="ru-RU" altLang="ru-RU" smtClean="0"/>
              <a:t>Антиоксидантные продукты</a:t>
            </a:r>
          </a:p>
          <a:p>
            <a:pPr marL="365125" indent="-255588"/>
            <a:r>
              <a:rPr lang="ru-RU" altLang="ru-RU" smtClean="0"/>
              <a:t>Предотвращает развитие некоторых заболеваний человека (катаракта, ранний атеросклероз) и животных.</a:t>
            </a:r>
          </a:p>
          <a:p>
            <a:pPr marL="365125" indent="-255588"/>
            <a:r>
              <a:rPr lang="ru-RU" altLang="ru-RU" smtClean="0"/>
              <a:t>Производство в 2009 году оценивается 187 млн долларов.</a:t>
            </a:r>
          </a:p>
        </p:txBody>
      </p:sp>
    </p:spTree>
    <p:extLst>
      <p:ext uri="{BB962C8B-B14F-4D97-AF65-F5344CB8AC3E}">
        <p14:creationId xmlns:p14="http://schemas.microsoft.com/office/powerpoint/2010/main" val="3200673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0" y="1500189"/>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1500188"/>
            <a:ext cx="42862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Заголовок 3"/>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scene3d>
              <a:camera prst="orthographicFront"/>
              <a:lightRig rig="soft" dir="t"/>
            </a:scene3d>
            <a:sp3d prstMaterial="softEdge">
              <a:bevelT w="25400" h="25400"/>
            </a:sp3d>
          </a:bodyPr>
          <a:lstStyle/>
          <a:p>
            <a:pPr eaLnBrk="1" hangingPunct="1">
              <a:defRPr/>
            </a:pPr>
            <a:r>
              <a:rPr lang="en-US" altLang="ru-RU" i="1" smtClean="0">
                <a:effectLst/>
              </a:rPr>
              <a:t>Prototheca</a:t>
            </a:r>
            <a:endParaRPr lang="ru-RU" altLang="ru-RU" smtClean="0">
              <a:effectLst/>
            </a:endParaRPr>
          </a:p>
        </p:txBody>
      </p:sp>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938" y="4143375"/>
            <a:ext cx="3357562"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0" y="4094163"/>
            <a:ext cx="350043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29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Рисунок 1" descr="protothecosis.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2938" y="3357564"/>
            <a:ext cx="3071812"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Рисунок 2" descr="killer-toxic-algae-wound_20854_200x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1500189"/>
            <a:ext cx="19050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Заголовок 3"/>
          <p:cNvSpPr>
            <a:spLocks noGrp="1"/>
          </p:cNvSpPr>
          <p:nvPr>
            <p:ph type="title" idx="4294967295"/>
          </p:nvPr>
        </p:nvSpPr>
        <p:spPr>
          <a:xfrm>
            <a:off x="840259" y="180975"/>
            <a:ext cx="10972800" cy="1143000"/>
          </a:xfrm>
        </p:spPr>
        <p:txBody>
          <a:bodyPr/>
          <a:lstStyle/>
          <a:p>
            <a:pPr algn="ctr"/>
            <a:r>
              <a:rPr lang="ru-RU" altLang="ru-RU" dirty="0" err="1" smtClean="0"/>
              <a:t>Прототекоз</a:t>
            </a:r>
            <a:endParaRPr lang="ru-RU" altLang="ru-RU" dirty="0" smtClean="0"/>
          </a:p>
        </p:txBody>
      </p:sp>
      <p:pic>
        <p:nvPicPr>
          <p:cNvPr id="61445" name="Содержимое 5" descr="CLM_600_f1.gif"/>
          <p:cNvPicPr>
            <a:picLocks noGrp="1" noChangeAspect="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0" y="1571625"/>
            <a:ext cx="1946275" cy="2901950"/>
          </a:xfrm>
        </p:spPr>
      </p:pic>
      <p:pic>
        <p:nvPicPr>
          <p:cNvPr id="61446" name="Рисунок 8" descr="65-00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1785939"/>
            <a:ext cx="207645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571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0" y="273050"/>
            <a:ext cx="8229600" cy="46038"/>
          </a:xfrm>
        </p:spPr>
        <p:txBody>
          <a:bodyPr>
            <a:normAutofit fontScale="90000"/>
          </a:bodyPr>
          <a:lstStyle/>
          <a:p>
            <a:pPr algn="ctr">
              <a:defRPr/>
            </a:pPr>
            <a:r>
              <a:rPr lang="ru-RU" dirty="0" smtClean="0"/>
              <a:t/>
            </a:r>
            <a:br>
              <a:rPr lang="ru-RU" dirty="0" smtClean="0"/>
            </a:br>
            <a:endParaRPr lang="ru-RU" dirty="0"/>
          </a:p>
        </p:txBody>
      </p:sp>
      <p:sp>
        <p:nvSpPr>
          <p:cNvPr id="62467" name="Текст 3"/>
          <p:cNvSpPr>
            <a:spLocks noGrp="1"/>
          </p:cNvSpPr>
          <p:nvPr>
            <p:ph type="body" idx="4294967295"/>
          </p:nvPr>
        </p:nvSpPr>
        <p:spPr>
          <a:xfrm>
            <a:off x="1186249" y="273050"/>
            <a:ext cx="4040188" cy="658813"/>
          </a:xfrm>
        </p:spPr>
        <p:txBody>
          <a:bodyPr/>
          <a:lstStyle/>
          <a:p>
            <a:r>
              <a:rPr lang="ru-RU" altLang="ru-RU" dirty="0" err="1" smtClean="0"/>
              <a:t>Прототекоз</a:t>
            </a:r>
            <a:r>
              <a:rPr lang="ru-RU" altLang="ru-RU" dirty="0" smtClean="0"/>
              <a:t> вызывает</a:t>
            </a:r>
          </a:p>
        </p:txBody>
      </p:sp>
      <p:sp>
        <p:nvSpPr>
          <p:cNvPr id="62468" name="Текст 4"/>
          <p:cNvSpPr>
            <a:spLocks noGrp="1"/>
          </p:cNvSpPr>
          <p:nvPr>
            <p:ph type="body" sz="half" idx="4294967295"/>
          </p:nvPr>
        </p:nvSpPr>
        <p:spPr>
          <a:xfrm>
            <a:off x="6980130" y="169863"/>
            <a:ext cx="4041775" cy="762000"/>
          </a:xfrm>
        </p:spPr>
        <p:txBody>
          <a:bodyPr/>
          <a:lstStyle/>
          <a:p>
            <a:r>
              <a:rPr lang="ru-RU" altLang="ru-RU" dirty="0" smtClean="0"/>
              <a:t>встречается</a:t>
            </a:r>
          </a:p>
        </p:txBody>
      </p:sp>
      <p:sp>
        <p:nvSpPr>
          <p:cNvPr id="62469" name="Содержимое 1"/>
          <p:cNvSpPr>
            <a:spLocks noGrp="1"/>
          </p:cNvSpPr>
          <p:nvPr>
            <p:ph sz="quarter" idx="4294967295"/>
          </p:nvPr>
        </p:nvSpPr>
        <p:spPr>
          <a:xfrm>
            <a:off x="1421027" y="1119445"/>
            <a:ext cx="4354513" cy="4886325"/>
          </a:xfrm>
        </p:spPr>
        <p:txBody>
          <a:bodyPr>
            <a:normAutofit fontScale="92500"/>
          </a:bodyPr>
          <a:lstStyle/>
          <a:p>
            <a:r>
              <a:rPr lang="ru-RU" altLang="ru-RU" dirty="0" smtClean="0"/>
              <a:t>Кожные заболевания ( в том числе, у больных с раком кожи и других органов, СПИД, после пересадки стволовых клеток, пересадки печени</a:t>
            </a:r>
          </a:p>
          <a:p>
            <a:r>
              <a:rPr lang="ru-RU" altLang="ru-RU" dirty="0" smtClean="0"/>
              <a:t>Бурситы</a:t>
            </a:r>
          </a:p>
          <a:p>
            <a:r>
              <a:rPr lang="ru-RU" altLang="ru-RU" dirty="0" smtClean="0"/>
              <a:t>Системные инфекции</a:t>
            </a:r>
          </a:p>
          <a:p>
            <a:endParaRPr lang="ru-RU" altLang="ru-RU" dirty="0" smtClean="0"/>
          </a:p>
          <a:p>
            <a:r>
              <a:rPr lang="ru-RU" altLang="ru-RU" dirty="0" smtClean="0"/>
              <a:t>Возбудитель чаще всего – </a:t>
            </a:r>
            <a:r>
              <a:rPr lang="en-US" altLang="ru-RU" i="1" dirty="0" err="1" smtClean="0"/>
              <a:t>P.wickerhamii</a:t>
            </a:r>
            <a:r>
              <a:rPr lang="ru-RU" altLang="ru-RU" i="1" dirty="0" smtClean="0"/>
              <a:t>, </a:t>
            </a:r>
            <a:r>
              <a:rPr lang="ru-RU" altLang="ru-RU" dirty="0" smtClean="0"/>
              <a:t>реже </a:t>
            </a:r>
            <a:r>
              <a:rPr lang="en-US" altLang="ru-RU" i="1" dirty="0" err="1" smtClean="0"/>
              <a:t>P.zopfii</a:t>
            </a:r>
            <a:r>
              <a:rPr lang="ru-RU" altLang="ru-RU" dirty="0" smtClean="0"/>
              <a:t> и </a:t>
            </a:r>
            <a:r>
              <a:rPr lang="en-US" altLang="ru-RU" i="1" dirty="0" err="1" smtClean="0"/>
              <a:t>P.cutis</a:t>
            </a:r>
            <a:endParaRPr lang="ru-RU" altLang="ru-RU" i="1" dirty="0" smtClean="0"/>
          </a:p>
          <a:p>
            <a:endParaRPr lang="ru-RU" altLang="ru-RU" dirty="0" smtClean="0"/>
          </a:p>
        </p:txBody>
      </p:sp>
      <p:sp>
        <p:nvSpPr>
          <p:cNvPr id="62470" name="Содержимое 5"/>
          <p:cNvSpPr>
            <a:spLocks noGrp="1"/>
          </p:cNvSpPr>
          <p:nvPr>
            <p:ph sz="quarter" idx="4294967295"/>
          </p:nvPr>
        </p:nvSpPr>
        <p:spPr>
          <a:xfrm>
            <a:off x="6679772" y="1301771"/>
            <a:ext cx="4041775" cy="4957763"/>
          </a:xfrm>
        </p:spPr>
        <p:txBody>
          <a:bodyPr/>
          <a:lstStyle/>
          <a:p>
            <a:pPr>
              <a:spcBef>
                <a:spcPct val="0"/>
              </a:spcBef>
            </a:pPr>
            <a:r>
              <a:rPr lang="ru-RU" altLang="ru-RU" dirty="0" smtClean="0"/>
              <a:t>Сьерра Леоне, США, Канада, Мексика, Панама, Бразилия, Австрия, Испания. Великобритания, Россия, Франция, Германия, Китай, Япония, Корея, Таиланд, Вьетнам, </a:t>
            </a:r>
            <a:r>
              <a:rPr lang="ru-RU" altLang="ru-RU" dirty="0" err="1" smtClean="0"/>
              <a:t>Иран,Новая</a:t>
            </a:r>
            <a:r>
              <a:rPr lang="ru-RU" altLang="ru-RU" dirty="0" smtClean="0"/>
              <a:t> Зеландия, Австралия</a:t>
            </a:r>
          </a:p>
          <a:p>
            <a:pPr>
              <a:spcBef>
                <a:spcPct val="0"/>
              </a:spcBef>
            </a:pPr>
            <a:endParaRPr lang="ru-RU" altLang="ru-RU" dirty="0" smtClean="0"/>
          </a:p>
        </p:txBody>
      </p:sp>
    </p:spTree>
    <p:extLst>
      <p:ext uri="{BB962C8B-B14F-4D97-AF65-F5344CB8AC3E}">
        <p14:creationId xmlns:p14="http://schemas.microsoft.com/office/powerpoint/2010/main" val="1008720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Рисунок 1" descr="Prororheca wickerhami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5563" y="2428875"/>
            <a:ext cx="40005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Рисунок 3" descr="1419fig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1875" y="714376"/>
            <a:ext cx="2205038"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Заголовок 4"/>
          <p:cNvSpPr>
            <a:spLocks noGrp="1"/>
          </p:cNvSpPr>
          <p:nvPr>
            <p:ph type="title" idx="4294967295"/>
          </p:nvPr>
        </p:nvSpPr>
        <p:spPr>
          <a:xfrm>
            <a:off x="148281" y="470072"/>
            <a:ext cx="10972800" cy="1143000"/>
          </a:xfrm>
        </p:spPr>
        <p:txBody>
          <a:bodyPr/>
          <a:lstStyle/>
          <a:p>
            <a:pPr algn="ctr"/>
            <a:r>
              <a:rPr lang="en-US" altLang="ru-RU" dirty="0" err="1" smtClean="0"/>
              <a:t>Prototheca</a:t>
            </a:r>
            <a:endParaRPr lang="ru-RU" altLang="ru-RU" dirty="0" smtClean="0"/>
          </a:p>
        </p:txBody>
      </p:sp>
    </p:spTree>
    <p:extLst>
      <p:ext uri="{BB962C8B-B14F-4D97-AF65-F5344CB8AC3E}">
        <p14:creationId xmlns:p14="http://schemas.microsoft.com/office/powerpoint/2010/main" val="3248520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602260" y="285750"/>
            <a:ext cx="8229600" cy="1143000"/>
          </a:xfrm>
        </p:spPr>
        <p:txBody>
          <a:bodyPr>
            <a:normAutofit fontScale="90000"/>
          </a:bodyPr>
          <a:lstStyle/>
          <a:p>
            <a:pPr algn="ctr">
              <a:defRPr/>
            </a:pPr>
            <a:r>
              <a:rPr lang="en-US" sz="3200" dirty="0" err="1"/>
              <a:t>Prototheca</a:t>
            </a:r>
            <a:r>
              <a:rPr lang="ru-RU" sz="2000" dirty="0"/>
              <a:t> </a:t>
            </a:r>
            <a:r>
              <a:rPr lang="en-US" sz="2000" dirty="0"/>
              <a:t/>
            </a:r>
            <a:br>
              <a:rPr lang="en-US" sz="2000" dirty="0"/>
            </a:br>
            <a:r>
              <a:rPr lang="ru-RU" sz="2000" dirty="0"/>
              <a:t>(основной возбудитель – </a:t>
            </a:r>
            <a:r>
              <a:rPr lang="en-US" sz="2000" i="1" dirty="0" err="1"/>
              <a:t>P.zopfii</a:t>
            </a:r>
            <a:r>
              <a:rPr lang="ru-RU" sz="2000" dirty="0"/>
              <a:t>,</a:t>
            </a:r>
            <a:r>
              <a:rPr lang="en-US" sz="2000" dirty="0"/>
              <a:t> </a:t>
            </a:r>
            <a:r>
              <a:rPr lang="ru-RU" sz="2000" dirty="0"/>
              <a:t>реже </a:t>
            </a:r>
            <a:r>
              <a:rPr lang="en-US" sz="2000" i="1" dirty="0" err="1"/>
              <a:t>P.wickerhamii</a:t>
            </a:r>
            <a:r>
              <a:rPr lang="en-US" sz="2000" dirty="0"/>
              <a:t> </a:t>
            </a:r>
            <a:r>
              <a:rPr lang="ru-RU" sz="2000" dirty="0"/>
              <a:t>и</a:t>
            </a:r>
            <a:r>
              <a:rPr lang="en-US" sz="2000" dirty="0"/>
              <a:t> </a:t>
            </a:r>
            <a:r>
              <a:rPr lang="en-US" sz="2000" i="1" dirty="0" err="1"/>
              <a:t>P.blaschkea</a:t>
            </a:r>
            <a:r>
              <a:rPr lang="en-US" sz="2000" dirty="0"/>
              <a:t>) </a:t>
            </a:r>
            <a:r>
              <a:rPr lang="ru-RU" sz="3200" dirty="0"/>
              <a:t>вызывает заболевания животных</a:t>
            </a:r>
          </a:p>
        </p:txBody>
      </p:sp>
      <p:sp>
        <p:nvSpPr>
          <p:cNvPr id="64515" name="Содержимое 2"/>
          <p:cNvSpPr>
            <a:spLocks noGrp="1"/>
          </p:cNvSpPr>
          <p:nvPr>
            <p:ph idx="4294967295"/>
          </p:nvPr>
        </p:nvSpPr>
        <p:spPr>
          <a:xfrm>
            <a:off x="0" y="1935163"/>
            <a:ext cx="10972800" cy="4389437"/>
          </a:xfrm>
        </p:spPr>
        <p:txBody>
          <a:bodyPr/>
          <a:lstStyle/>
          <a:p>
            <a:r>
              <a:rPr lang="ru-RU" altLang="ru-RU" dirty="0" smtClean="0"/>
              <a:t>Коровы (Италия, Португалия, Венгрия, Бельгия, Германия, Великобритания, Дания, Румыния, Польша, США, Канада, Мексика, Бразилия, Япония, Новая Зеландия)</a:t>
            </a:r>
          </a:p>
          <a:p>
            <a:r>
              <a:rPr lang="ru-RU" altLang="ru-RU" dirty="0" smtClean="0"/>
              <a:t>Собаки (Австралия, Бразилия, Италия, Япония)</a:t>
            </a:r>
          </a:p>
          <a:p>
            <a:r>
              <a:rPr lang="ru-RU" altLang="ru-RU" dirty="0" smtClean="0"/>
              <a:t>Овцы (Индия)</a:t>
            </a:r>
          </a:p>
          <a:p>
            <a:endParaRPr lang="ru-RU" altLang="ru-RU" dirty="0" smtClean="0"/>
          </a:p>
        </p:txBody>
      </p:sp>
    </p:spTree>
    <p:extLst>
      <p:ext uri="{BB962C8B-B14F-4D97-AF65-F5344CB8AC3E}">
        <p14:creationId xmlns:p14="http://schemas.microsoft.com/office/powerpoint/2010/main" val="3854057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2310713" y="154782"/>
            <a:ext cx="8229600" cy="642938"/>
          </a:xfrm>
        </p:spPr>
        <p:txBody>
          <a:bodyPr>
            <a:normAutofit fontScale="90000"/>
          </a:bodyPr>
          <a:lstStyle/>
          <a:p>
            <a:pPr>
              <a:defRPr/>
            </a:pPr>
            <a:r>
              <a:rPr lang="ru-RU" dirty="0" smtClean="0"/>
              <a:t>Чувствительность к препаратам</a:t>
            </a:r>
            <a:endParaRPr lang="ru-RU" dirty="0"/>
          </a:p>
        </p:txBody>
      </p:sp>
      <p:sp>
        <p:nvSpPr>
          <p:cNvPr id="65539" name="Текст 3"/>
          <p:cNvSpPr>
            <a:spLocks noGrp="1"/>
          </p:cNvSpPr>
          <p:nvPr>
            <p:ph type="body" idx="4294967295"/>
          </p:nvPr>
        </p:nvSpPr>
        <p:spPr>
          <a:xfrm>
            <a:off x="716692" y="1204398"/>
            <a:ext cx="4040188" cy="658812"/>
          </a:xfrm>
        </p:spPr>
        <p:txBody>
          <a:bodyPr/>
          <a:lstStyle/>
          <a:p>
            <a:r>
              <a:rPr lang="ru-RU" altLang="ru-RU" dirty="0" err="1" smtClean="0"/>
              <a:t>Прототека</a:t>
            </a:r>
            <a:r>
              <a:rPr lang="ru-RU" altLang="ru-RU" dirty="0" smtClean="0"/>
              <a:t> устойчива</a:t>
            </a:r>
          </a:p>
        </p:txBody>
      </p:sp>
      <p:sp>
        <p:nvSpPr>
          <p:cNvPr id="65540" name="Текст 5"/>
          <p:cNvSpPr>
            <a:spLocks noGrp="1"/>
          </p:cNvSpPr>
          <p:nvPr>
            <p:ph type="body" sz="half" idx="4294967295"/>
          </p:nvPr>
        </p:nvSpPr>
        <p:spPr>
          <a:xfrm>
            <a:off x="6704484" y="1075263"/>
            <a:ext cx="4041775" cy="762000"/>
          </a:xfrm>
        </p:spPr>
        <p:txBody>
          <a:bodyPr/>
          <a:lstStyle/>
          <a:p>
            <a:r>
              <a:rPr lang="ru-RU" altLang="ru-RU" dirty="0" smtClean="0"/>
              <a:t>Чувствительна</a:t>
            </a:r>
          </a:p>
        </p:txBody>
      </p:sp>
      <p:sp>
        <p:nvSpPr>
          <p:cNvPr id="65541" name="Содержимое 4"/>
          <p:cNvSpPr>
            <a:spLocks noGrp="1"/>
          </p:cNvSpPr>
          <p:nvPr>
            <p:ph sz="quarter" idx="4294967295"/>
          </p:nvPr>
        </p:nvSpPr>
        <p:spPr>
          <a:xfrm>
            <a:off x="716692" y="1863210"/>
            <a:ext cx="4211638" cy="3941763"/>
          </a:xfrm>
        </p:spPr>
        <p:txBody>
          <a:bodyPr>
            <a:normAutofit fontScale="92500" lnSpcReduction="20000"/>
          </a:bodyPr>
          <a:lstStyle/>
          <a:p>
            <a:r>
              <a:rPr lang="ru-RU" altLang="ru-RU" sz="2000" dirty="0"/>
              <a:t>Пенициллин, Ампициллин,</a:t>
            </a:r>
          </a:p>
          <a:p>
            <a:r>
              <a:rPr lang="ru-RU" altLang="ru-RU" sz="2000" dirty="0"/>
              <a:t>Амоксициллин, </a:t>
            </a:r>
            <a:r>
              <a:rPr lang="ru-RU" altLang="ru-RU" sz="2000" dirty="0" err="1"/>
              <a:t>Неомицин</a:t>
            </a:r>
            <a:r>
              <a:rPr lang="ru-RU" altLang="ru-RU" sz="2000" dirty="0"/>
              <a:t> </a:t>
            </a:r>
            <a:r>
              <a:rPr lang="ru-RU" altLang="ru-RU" sz="2000" dirty="0" err="1"/>
              <a:t>Карбенициллин,Цефалотин</a:t>
            </a:r>
            <a:r>
              <a:rPr lang="ru-RU" altLang="ru-RU" sz="2000" dirty="0"/>
              <a:t>, </a:t>
            </a:r>
          </a:p>
          <a:p>
            <a:r>
              <a:rPr lang="ru-RU" altLang="ru-RU" sz="2000" dirty="0" err="1"/>
              <a:t>Хлорамфеникол</a:t>
            </a:r>
            <a:r>
              <a:rPr lang="ru-RU" altLang="ru-RU" sz="2000" dirty="0"/>
              <a:t>, </a:t>
            </a:r>
            <a:r>
              <a:rPr lang="ru-RU" altLang="ru-RU" sz="2000" dirty="0" err="1"/>
              <a:t>Клотримазол</a:t>
            </a:r>
            <a:r>
              <a:rPr lang="ru-RU" altLang="ru-RU" sz="2000" dirty="0"/>
              <a:t>,</a:t>
            </a:r>
          </a:p>
          <a:p>
            <a:r>
              <a:rPr lang="ru-RU" altLang="ru-RU" sz="2000" dirty="0" err="1"/>
              <a:t>Клоксациллин</a:t>
            </a:r>
            <a:r>
              <a:rPr lang="ru-RU" altLang="ru-RU" sz="2000" dirty="0"/>
              <a:t>, </a:t>
            </a:r>
            <a:r>
              <a:rPr lang="ru-RU" altLang="ru-RU" sz="2000" dirty="0" err="1"/>
              <a:t>Эритомицин</a:t>
            </a:r>
            <a:r>
              <a:rPr lang="ru-RU" altLang="ru-RU" sz="2000" dirty="0"/>
              <a:t>,</a:t>
            </a:r>
          </a:p>
          <a:p>
            <a:r>
              <a:rPr lang="ru-RU" altLang="ru-RU" sz="2000" dirty="0"/>
              <a:t>Стрептомицин, </a:t>
            </a:r>
            <a:r>
              <a:rPr lang="ru-RU" altLang="ru-RU" sz="2000" dirty="0" err="1"/>
              <a:t>Флюцитозин</a:t>
            </a:r>
            <a:r>
              <a:rPr lang="ru-RU" altLang="ru-RU" sz="2000" dirty="0"/>
              <a:t>,</a:t>
            </a:r>
          </a:p>
          <a:p>
            <a:r>
              <a:rPr lang="ru-RU" altLang="ru-RU" sz="2000" dirty="0" err="1"/>
              <a:t>Флюконазол</a:t>
            </a:r>
            <a:r>
              <a:rPr lang="ru-RU" altLang="ru-RU" sz="2000" dirty="0"/>
              <a:t>, </a:t>
            </a:r>
            <a:r>
              <a:rPr lang="ru-RU" altLang="ru-RU" sz="2000" dirty="0" err="1"/>
              <a:t>Кетоканазол</a:t>
            </a:r>
            <a:r>
              <a:rPr lang="ru-RU" altLang="ru-RU" sz="2000" dirty="0"/>
              <a:t>,</a:t>
            </a:r>
          </a:p>
          <a:p>
            <a:r>
              <a:rPr lang="ru-RU" altLang="ru-RU" sz="2000" dirty="0" err="1"/>
              <a:t>Эконазол</a:t>
            </a:r>
            <a:r>
              <a:rPr lang="ru-RU" altLang="ru-RU" sz="2000" dirty="0"/>
              <a:t>, </a:t>
            </a:r>
            <a:r>
              <a:rPr lang="ru-RU" altLang="ru-RU" sz="2000" dirty="0" err="1"/>
              <a:t>Линкомицин</a:t>
            </a:r>
            <a:r>
              <a:rPr lang="ru-RU" altLang="ru-RU" sz="2000" dirty="0"/>
              <a:t>,</a:t>
            </a:r>
          </a:p>
          <a:p>
            <a:r>
              <a:rPr lang="ru-RU" altLang="ru-RU" sz="2000" dirty="0" err="1"/>
              <a:t>Миконазол</a:t>
            </a:r>
            <a:r>
              <a:rPr lang="ru-RU" altLang="ru-RU" sz="2000" dirty="0"/>
              <a:t>, </a:t>
            </a:r>
            <a:r>
              <a:rPr lang="ru-RU" altLang="ru-RU" sz="2000" dirty="0" err="1"/>
              <a:t>Неомицин</a:t>
            </a:r>
            <a:r>
              <a:rPr lang="ru-RU" altLang="ru-RU" sz="2000" dirty="0"/>
              <a:t>,</a:t>
            </a:r>
          </a:p>
          <a:p>
            <a:r>
              <a:rPr lang="ru-RU" altLang="ru-RU" sz="2000" dirty="0" err="1"/>
              <a:t>Капсофунгин</a:t>
            </a:r>
            <a:r>
              <a:rPr lang="ru-RU" altLang="ru-RU" sz="2000" dirty="0"/>
              <a:t>, </a:t>
            </a:r>
            <a:r>
              <a:rPr lang="ru-RU" altLang="ru-RU" sz="2000" dirty="0" err="1"/>
              <a:t>Нитрофуразон</a:t>
            </a:r>
            <a:r>
              <a:rPr lang="ru-RU" altLang="ru-RU" sz="2000" dirty="0"/>
              <a:t>,</a:t>
            </a:r>
          </a:p>
          <a:p>
            <a:r>
              <a:rPr lang="ru-RU" altLang="ru-RU" sz="2000" dirty="0" err="1"/>
              <a:t>Бацитрацин</a:t>
            </a:r>
            <a:r>
              <a:rPr lang="ru-RU" altLang="ru-RU" sz="2000" dirty="0"/>
              <a:t>, </a:t>
            </a:r>
            <a:r>
              <a:rPr lang="ru-RU" altLang="ru-RU" sz="2000" dirty="0" err="1"/>
              <a:t>Новобиоцин</a:t>
            </a:r>
            <a:r>
              <a:rPr lang="ru-RU" altLang="ru-RU" sz="2000" dirty="0"/>
              <a:t>,</a:t>
            </a:r>
          </a:p>
          <a:p>
            <a:r>
              <a:rPr lang="ru-RU" altLang="ru-RU" sz="2000" dirty="0" err="1"/>
              <a:t>Комбицид</a:t>
            </a:r>
            <a:r>
              <a:rPr lang="ru-RU" altLang="ru-RU" sz="2000" dirty="0"/>
              <a:t>, </a:t>
            </a:r>
            <a:r>
              <a:rPr lang="ru-RU" altLang="ru-RU" sz="2000" dirty="0" err="1"/>
              <a:t>Продип</a:t>
            </a:r>
            <a:r>
              <a:rPr lang="ru-RU" altLang="ru-RU" sz="2000" dirty="0"/>
              <a:t> </a:t>
            </a:r>
            <a:r>
              <a:rPr lang="en-US" altLang="ru-RU" sz="2000" dirty="0" smtClean="0"/>
              <a:t>G</a:t>
            </a:r>
            <a:endParaRPr lang="ru-RU" altLang="ru-RU" sz="2000" dirty="0" smtClean="0"/>
          </a:p>
        </p:txBody>
      </p:sp>
      <p:sp>
        <p:nvSpPr>
          <p:cNvPr id="65542" name="Содержимое 6"/>
          <p:cNvSpPr>
            <a:spLocks noGrp="1"/>
          </p:cNvSpPr>
          <p:nvPr>
            <p:ph sz="quarter" idx="4294967295"/>
          </p:nvPr>
        </p:nvSpPr>
        <p:spPr>
          <a:xfrm>
            <a:off x="7075187" y="1988322"/>
            <a:ext cx="4041775" cy="3941763"/>
          </a:xfrm>
        </p:spPr>
        <p:txBody>
          <a:bodyPr/>
          <a:lstStyle/>
          <a:p>
            <a:pPr>
              <a:spcBef>
                <a:spcPct val="0"/>
              </a:spcBef>
            </a:pPr>
            <a:r>
              <a:rPr lang="ru-RU" altLang="ru-RU" sz="2000" dirty="0" err="1"/>
              <a:t>Кентомицин</a:t>
            </a:r>
            <a:endParaRPr lang="ru-RU" altLang="ru-RU" sz="2000" dirty="0"/>
          </a:p>
          <a:p>
            <a:pPr>
              <a:spcBef>
                <a:spcPct val="0"/>
              </a:spcBef>
            </a:pPr>
            <a:r>
              <a:rPr lang="ru-RU" altLang="ru-RU" sz="2000" dirty="0"/>
              <a:t>Гентамицин</a:t>
            </a:r>
          </a:p>
          <a:p>
            <a:pPr>
              <a:spcBef>
                <a:spcPct val="0"/>
              </a:spcBef>
            </a:pPr>
            <a:r>
              <a:rPr lang="ru-RU" altLang="ru-RU" sz="2000" dirty="0" err="1"/>
              <a:t>Амфотерицин</a:t>
            </a:r>
            <a:r>
              <a:rPr lang="ru-RU" altLang="ru-RU" sz="2000" dirty="0"/>
              <a:t> Б</a:t>
            </a:r>
          </a:p>
          <a:p>
            <a:pPr>
              <a:spcBef>
                <a:spcPct val="0"/>
              </a:spcBef>
            </a:pPr>
            <a:r>
              <a:rPr lang="ru-RU" altLang="ru-RU" sz="2000" dirty="0" err="1"/>
              <a:t>Нистатин</a:t>
            </a:r>
            <a:endParaRPr lang="ru-RU" altLang="ru-RU" sz="2000" dirty="0"/>
          </a:p>
          <a:p>
            <a:pPr>
              <a:spcBef>
                <a:spcPct val="0"/>
              </a:spcBef>
            </a:pPr>
            <a:r>
              <a:rPr lang="ru-RU" altLang="ru-RU" sz="2000" dirty="0" err="1"/>
              <a:t>Филлипин</a:t>
            </a:r>
            <a:endParaRPr lang="en-US" altLang="ru-RU" sz="2000" dirty="0"/>
          </a:p>
          <a:p>
            <a:pPr>
              <a:spcBef>
                <a:spcPct val="0"/>
              </a:spcBef>
            </a:pPr>
            <a:r>
              <a:rPr lang="ru-RU" altLang="ru-RU" sz="2000" dirty="0" err="1"/>
              <a:t>Вориконазол</a:t>
            </a:r>
            <a:endParaRPr lang="ru-RU" altLang="ru-RU" sz="2000" dirty="0"/>
          </a:p>
          <a:p>
            <a:pPr>
              <a:spcBef>
                <a:spcPct val="0"/>
              </a:spcBef>
            </a:pPr>
            <a:r>
              <a:rPr lang="ru-RU" altLang="ru-RU" sz="2000" dirty="0" err="1"/>
              <a:t>Миксин</a:t>
            </a:r>
            <a:endParaRPr lang="ru-RU" altLang="ru-RU" sz="2000" dirty="0"/>
          </a:p>
          <a:p>
            <a:pPr>
              <a:spcBef>
                <a:spcPct val="0"/>
              </a:spcBef>
            </a:pPr>
            <a:r>
              <a:rPr lang="ru-RU" altLang="ru-RU" sz="2000" dirty="0"/>
              <a:t>Растительные масла чайного дерева и бергамота</a:t>
            </a:r>
          </a:p>
          <a:p>
            <a:pPr>
              <a:spcBef>
                <a:spcPct val="0"/>
              </a:spcBef>
            </a:pPr>
            <a:r>
              <a:rPr lang="ru-RU" altLang="ru-RU" sz="2000" dirty="0" err="1"/>
              <a:t>Биоцитро</a:t>
            </a:r>
            <a:endParaRPr lang="ru-RU" altLang="ru-RU" sz="2000" dirty="0"/>
          </a:p>
          <a:p>
            <a:pPr>
              <a:spcBef>
                <a:spcPct val="0"/>
              </a:spcBef>
            </a:pPr>
            <a:r>
              <a:rPr lang="ru-RU" altLang="ru-RU" sz="2000" dirty="0"/>
              <a:t>Эко Плюс</a:t>
            </a:r>
          </a:p>
          <a:p>
            <a:pPr>
              <a:spcBef>
                <a:spcPct val="0"/>
              </a:spcBef>
            </a:pPr>
            <a:endParaRPr lang="ru-RU" altLang="ru-RU" sz="2000" dirty="0"/>
          </a:p>
        </p:txBody>
      </p:sp>
    </p:spTree>
    <p:extLst>
      <p:ext uri="{BB962C8B-B14F-4D97-AF65-F5344CB8AC3E}">
        <p14:creationId xmlns:p14="http://schemas.microsoft.com/office/powerpoint/2010/main" val="3893868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Содержимое 4" descr="trent_fig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24625" y="1357313"/>
            <a:ext cx="3213100" cy="4525962"/>
          </a:xfrm>
        </p:spPr>
      </p:pic>
      <p:sp>
        <p:nvSpPr>
          <p:cNvPr id="9218" name="Заголовок 1"/>
          <p:cNvSpPr>
            <a:spLocks noGrp="1"/>
          </p:cNvSpPr>
          <p:nvPr>
            <p:ph type="title"/>
          </p:nvPr>
        </p:nvSpPr>
        <p:spPr/>
        <p:txBody>
          <a:bodyPr/>
          <a:lstStyle/>
          <a:p>
            <a:pPr eaLnBrk="1" fontAlgn="auto" hangingPunct="1">
              <a:spcAft>
                <a:spcPts val="0"/>
              </a:spcAft>
              <a:defRPr/>
            </a:pPr>
            <a:endParaRPr lang="ru-RU" smtClean="0"/>
          </a:p>
        </p:txBody>
      </p:sp>
      <p:pic>
        <p:nvPicPr>
          <p:cNvPr id="60420" name="Рисунок 3" descr="trent_fig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76" y="1928814"/>
            <a:ext cx="456406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95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404813"/>
            <a:ext cx="8543925"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131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1738313" y="285751"/>
            <a:ext cx="8229600" cy="561975"/>
          </a:xfrm>
        </p:spPr>
        <p:txBody>
          <a:bodyPr/>
          <a:lstStyle/>
          <a:p>
            <a:pPr algn="ctr"/>
            <a:r>
              <a:rPr lang="ru-RU" altLang="ru-RU" sz="4000"/>
              <a:t>Биохимический состав </a:t>
            </a:r>
            <a:r>
              <a:rPr lang="en-US" altLang="ru-RU" sz="4000" i="1"/>
              <a:t>Spirulina</a:t>
            </a:r>
            <a:endParaRPr lang="ru-RU" altLang="ru-RU" sz="4000" i="1"/>
          </a:p>
        </p:txBody>
      </p:sp>
      <p:sp>
        <p:nvSpPr>
          <p:cNvPr id="11267" name="Содержимое 2"/>
          <p:cNvSpPr>
            <a:spLocks noGrp="1"/>
          </p:cNvSpPr>
          <p:nvPr>
            <p:ph idx="1"/>
          </p:nvPr>
        </p:nvSpPr>
        <p:spPr>
          <a:xfrm>
            <a:off x="1881188" y="857250"/>
            <a:ext cx="8229600" cy="5786438"/>
          </a:xfrm>
        </p:spPr>
        <p:txBody>
          <a:bodyPr/>
          <a:lstStyle/>
          <a:p>
            <a:r>
              <a:rPr lang="ru-RU" altLang="ru-RU" sz="2400" b="1"/>
              <a:t>Белок</a:t>
            </a:r>
            <a:r>
              <a:rPr lang="ru-RU" altLang="ru-RU" sz="2400"/>
              <a:t>  - 55-70% от сухого веса</a:t>
            </a:r>
            <a:r>
              <a:rPr lang="en-US" altLang="ru-RU" sz="2400"/>
              <a:t> (Phang </a:t>
            </a:r>
            <a:r>
              <a:rPr lang="en-US" altLang="ru-RU" sz="2400" i="1"/>
              <a:t>et al., 2000).</a:t>
            </a:r>
            <a:r>
              <a:rPr lang="ru-RU" altLang="ru-RU" sz="2400"/>
              <a:t> Это – полный белок, содержащий все необходимые аминокислоты, хотя с уменьшенным содержанием метионина, цистина и лизина  по сравнению со стандартными источниками белка, такими как мясо, яйца или молоко. Но это выше, чем содержание белка в бобовых</a:t>
            </a:r>
            <a:r>
              <a:rPr lang="en-US" altLang="ru-RU" sz="2400"/>
              <a:t> </a:t>
            </a:r>
            <a:r>
              <a:rPr lang="ru-RU" altLang="ru-RU" sz="2400"/>
              <a:t>(соя </a:t>
            </a:r>
            <a:r>
              <a:rPr lang="en-US" altLang="ru-RU" sz="2400"/>
              <a:t>35</a:t>
            </a:r>
            <a:r>
              <a:rPr lang="ru-RU" altLang="ru-RU" sz="2400"/>
              <a:t>%), арахисе -</a:t>
            </a:r>
            <a:r>
              <a:rPr lang="en-US" altLang="ru-RU" sz="2400"/>
              <a:t>25</a:t>
            </a:r>
            <a:r>
              <a:rPr lang="ru-RU" altLang="ru-RU" sz="2400"/>
              <a:t>% или зерне (</a:t>
            </a:r>
            <a:r>
              <a:rPr lang="en-US" altLang="ru-RU" sz="2400"/>
              <a:t>8–10</a:t>
            </a:r>
            <a:r>
              <a:rPr lang="ru-RU" altLang="ru-RU" sz="2400"/>
              <a:t>%</a:t>
            </a:r>
            <a:r>
              <a:rPr lang="en-US" altLang="ru-RU" sz="2400"/>
              <a:t>). </a:t>
            </a:r>
            <a:r>
              <a:rPr lang="ru-RU" altLang="ru-RU" sz="2400"/>
              <a:t>Более 85% ее белков усваиваются уже через 18 часов </a:t>
            </a:r>
            <a:r>
              <a:rPr lang="en-US" altLang="ru-RU" sz="2400"/>
              <a:t>(Sasson, 1997).</a:t>
            </a:r>
            <a:endParaRPr lang="ru-RU" altLang="ru-RU" sz="2400"/>
          </a:p>
          <a:p>
            <a:r>
              <a:rPr lang="ru-RU" altLang="ru-RU" sz="2400" b="1"/>
              <a:t>Незаменимые жирные кислоты</a:t>
            </a:r>
            <a:r>
              <a:rPr lang="ru-RU" altLang="ru-RU" sz="2400"/>
              <a:t> – содержит высокое количество полиненасыщенных жирных кислот (1,5-2,0 %, при суммарном содержании липидов – 5-6%): гамма-линоленовая кислота (36% от суммарных ПНЖК)</a:t>
            </a:r>
            <a:r>
              <a:rPr lang="en-US" altLang="ru-RU" sz="2400"/>
              <a:t>, </a:t>
            </a:r>
            <a:r>
              <a:rPr lang="ru-RU" altLang="ru-RU" sz="2400"/>
              <a:t>альфа-линоленовая, линолевая, стеаридоновая, эйкозапентаеновая, докозагексаеновая и арахидоновая кислоты.</a:t>
            </a:r>
          </a:p>
        </p:txBody>
      </p:sp>
    </p:spTree>
    <p:extLst>
      <p:ext uri="{BB962C8B-B14F-4D97-AF65-F5344CB8AC3E}">
        <p14:creationId xmlns:p14="http://schemas.microsoft.com/office/powerpoint/2010/main" val="3501578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1копировани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60350"/>
            <a:ext cx="9144000"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4935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Cover-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989" y="0"/>
            <a:ext cx="5280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7108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138113"/>
            <a:ext cx="7704137"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746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Содержимое 2"/>
          <p:cNvSpPr>
            <a:spLocks noGrp="1"/>
          </p:cNvSpPr>
          <p:nvPr>
            <p:ph idx="4294967295"/>
          </p:nvPr>
        </p:nvSpPr>
        <p:spPr>
          <a:xfrm>
            <a:off x="0" y="142875"/>
            <a:ext cx="9286875" cy="4857750"/>
          </a:xfrm>
        </p:spPr>
        <p:txBody>
          <a:bodyPr/>
          <a:lstStyle/>
          <a:p>
            <a:r>
              <a:rPr lang="ru-RU" altLang="ru-RU" sz="2000" b="1"/>
              <a:t>Микросхемы из водорослей</a:t>
            </a:r>
            <a:endParaRPr lang="ru-RU" altLang="ru-RU" sz="2000"/>
          </a:p>
          <a:p>
            <a:r>
              <a:rPr lang="ru-RU" altLang="ru-RU" sz="2000"/>
              <a:t>Kenneth Sandhage из Технологического института штата Джорджия рассчитывает использовать многообразие кремнеземных панцирей диатомей для разработки компонентов электронных схем будущего, куда более сложных и мощных, чем их современные аналоги. Но изготовление таких схем на основе привычного метода литографии — процесс очень трудоемкий, поэтому стоит попробовать разработать новую биологическую технологию. Правда, кремнеземные панцири диатомей не проводят электричество, однако обработка парами металлов при температуре до 900°C позволяет замещать в диатомовых панцирях диоксид кремния электропроводным диоксидом титана или оксидом магния. Вполне возможно, что генетические исследования вскоре позволят выращивать диатомовые компоненты заданной формы и размера, из которых, после необходимой химической обработки, можно будет собирать сложные объемные наноструктуры.</a:t>
            </a:r>
            <a:br>
              <a:rPr lang="ru-RU" altLang="ru-RU" sz="2000"/>
            </a:br>
            <a:r>
              <a:rPr lang="ru-RU" altLang="ru-RU" sz="2000"/>
              <a:t/>
            </a:r>
            <a:br>
              <a:rPr lang="ru-RU" altLang="ru-RU" sz="2000"/>
            </a:br>
            <a:endParaRPr lang="ru-RU" altLang="ru-RU" sz="2000"/>
          </a:p>
          <a:p>
            <a:endParaRPr lang="ru-RU" altLang="ru-RU" sz="2000"/>
          </a:p>
        </p:txBody>
      </p:sp>
      <p:pic>
        <p:nvPicPr>
          <p:cNvPr id="37891" name="Рисунок 1" descr="http://gtresearchnews.gatech.edu/reshor/rh-w07/diato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4506914"/>
            <a:ext cx="314325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Рисунок 4" descr="http://gtresearchnews.gatech.edu/reshor/rh-w07/diato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313" y="4643439"/>
            <a:ext cx="1928812"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5219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1524001" y="573088"/>
            <a:ext cx="67865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ru-RU" altLang="ru-RU">
                <a:solidFill>
                  <a:prstClr val="black"/>
                </a:solidFill>
                <a:latin typeface="Verdana" panose="020B0604030504040204" pitchFamily="34" charset="0"/>
                <a:cs typeface="Times New Roman" panose="02020603050405020304" pitchFamily="18" charset="0"/>
              </a:rPr>
              <a:t>В 1866 году </a:t>
            </a:r>
            <a:r>
              <a:rPr lang="ru-RU" altLang="ru-RU" b="1">
                <a:solidFill>
                  <a:prstClr val="black"/>
                </a:solidFill>
                <a:latin typeface="Verdana" panose="020B0604030504040204" pitchFamily="34" charset="0"/>
                <a:cs typeface="Times New Roman" panose="02020603050405020304" pitchFamily="18" charset="0"/>
              </a:rPr>
              <a:t>Альфред Нобель</a:t>
            </a:r>
            <a:r>
              <a:rPr lang="ru-RU" altLang="ru-RU">
                <a:solidFill>
                  <a:prstClr val="black"/>
                </a:solidFill>
                <a:latin typeface="Verdana" panose="020B0604030504040204" pitchFamily="34" charset="0"/>
                <a:cs typeface="Times New Roman" panose="02020603050405020304" pitchFamily="18" charset="0"/>
              </a:rPr>
              <a:t> изобрел динамит. Нитроглицерин - жидкое органическое вещество, открытое двадцатью годами ранее итальянцем Асканью Собреро, обладало колоссальной взрывчатой силой. Оно с успехом могло быть применено на практике, например в горнодобывающей промышленности. Но производство нитроглицерина чрезвычайно опасно. Первой жертвой взрыва на заводе оказался младший брат Альфреда - Эмиль. Таковой была его "плата за страх". </a:t>
            </a:r>
            <a:endParaRPr lang="ru-RU" altLang="ru-RU">
              <a:solidFill>
                <a:prstClr val="black"/>
              </a:solidFill>
            </a:endParaRPr>
          </a:p>
          <a:p>
            <a:pPr algn="just" fontAlgn="base">
              <a:spcBef>
                <a:spcPct val="0"/>
              </a:spcBef>
              <a:spcAft>
                <a:spcPct val="0"/>
              </a:spcAft>
            </a:pPr>
            <a:r>
              <a:rPr lang="ru-RU" altLang="ru-RU">
                <a:solidFill>
                  <a:prstClr val="black"/>
                </a:solidFill>
                <a:latin typeface="Verdana" panose="020B0604030504040204" pitchFamily="34" charset="0"/>
                <a:cs typeface="Times New Roman" panose="02020603050405020304" pitchFamily="18" charset="0"/>
              </a:rPr>
              <a:t>Альфреду пришла идея смешать нитроглицерин с кизельгуром (так геологи называют пористую осадочную породу, состоящую из кремниевых скелетов морских водорослей - диатомей). Он назвал эту смесь динамитом (от греческого слова "дюнамис" - сила). Динамит оказался безопасным в употреблении и сразу же получил широчайшее применение. Историки справедливо считают создание динамита крупнейшим событием в пиротехнике после изобретения пороха</a:t>
            </a:r>
            <a:r>
              <a:rPr lang="ru-RU" altLang="ru-RU">
                <a:solidFill>
                  <a:srgbClr val="003399"/>
                </a:solidFill>
                <a:latin typeface="Verdana" panose="020B0604030504040204" pitchFamily="34" charset="0"/>
                <a:cs typeface="Times New Roman" panose="02020603050405020304" pitchFamily="18" charset="0"/>
              </a:rPr>
              <a:t>. </a:t>
            </a:r>
            <a:endParaRPr lang="ru-RU" altLang="ru-RU">
              <a:solidFill>
                <a:prstClr val="black"/>
              </a:solidFill>
            </a:endParaRPr>
          </a:p>
        </p:txBody>
      </p:sp>
      <p:pic>
        <p:nvPicPr>
          <p:cNvPr id="38915" name="Рисунок 2" descr="alnob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1" y="642939"/>
            <a:ext cx="1876425" cy="2600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812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667148">
            <a:off x="1958181" y="3318669"/>
            <a:ext cx="3798888"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6" y="214313"/>
            <a:ext cx="39862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576860">
            <a:off x="7036595" y="3339307"/>
            <a:ext cx="3059112"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314" y="285751"/>
            <a:ext cx="3786187"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890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4000500"/>
            <a:ext cx="31432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313" y="4000501"/>
            <a:ext cx="1541462"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688" y="4000501"/>
            <a:ext cx="342900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75" y="1428751"/>
            <a:ext cx="17859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9938" y="285751"/>
            <a:ext cx="202565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Заголовок 7"/>
          <p:cNvSpPr>
            <a:spLocks noGrp="1"/>
          </p:cNvSpPr>
          <p:nvPr>
            <p:ph type="title" idx="4294967295"/>
          </p:nvPr>
        </p:nvSpPr>
        <p:spPr>
          <a:xfrm>
            <a:off x="0" y="3071813"/>
            <a:ext cx="8229600" cy="1143000"/>
          </a:xfrm>
          <a:ln>
            <a:miter lim="800000"/>
            <a:headEnd/>
            <a:tailEnd/>
          </a:ln>
        </p:spPr>
        <p:txBody>
          <a:bodyPr/>
          <a:lstStyle/>
          <a:p>
            <a:pPr>
              <a:defRPr/>
            </a:pPr>
            <a:r>
              <a:rPr lang="ru-RU" smtClean="0"/>
              <a:t>Класс </a:t>
            </a:r>
            <a:r>
              <a:rPr lang="en-US" smtClean="0"/>
              <a:t>Fucophyceae</a:t>
            </a:r>
            <a:endParaRPr lang="ru-RU" smtClean="0"/>
          </a:p>
        </p:txBody>
      </p:sp>
      <p:sp>
        <p:nvSpPr>
          <p:cNvPr id="40968" name="Прямоугольник 8"/>
          <p:cNvSpPr>
            <a:spLocks noChangeArrowheads="1"/>
          </p:cNvSpPr>
          <p:nvPr/>
        </p:nvSpPr>
        <p:spPr bwMode="auto">
          <a:xfrm>
            <a:off x="5453064" y="214314"/>
            <a:ext cx="521493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sz="1600" b="1">
                <a:solidFill>
                  <a:prstClr val="black"/>
                </a:solidFill>
              </a:rPr>
              <a:t>Бурые водоросли</a:t>
            </a:r>
            <a:r>
              <a:rPr lang="ru-RU" altLang="ru-RU" sz="1600">
                <a:solidFill>
                  <a:prstClr val="black"/>
                </a:solidFill>
              </a:rPr>
              <a:t> имеют широкий спектр воздействия на организм человека: </a:t>
            </a:r>
            <a:br>
              <a:rPr lang="ru-RU" altLang="ru-RU" sz="1600">
                <a:solidFill>
                  <a:prstClr val="black"/>
                </a:solidFill>
              </a:rPr>
            </a:br>
            <a:r>
              <a:rPr lang="ru-RU" altLang="ru-RU" sz="1600">
                <a:solidFill>
                  <a:prstClr val="black"/>
                </a:solidFill>
              </a:rPr>
              <a:t>- они способны снижать кровяное давление, </a:t>
            </a:r>
            <a:br>
              <a:rPr lang="ru-RU" altLang="ru-RU" sz="1600">
                <a:solidFill>
                  <a:prstClr val="black"/>
                </a:solidFill>
              </a:rPr>
            </a:br>
            <a:r>
              <a:rPr lang="ru-RU" altLang="ru-RU" sz="1600">
                <a:solidFill>
                  <a:prstClr val="black"/>
                </a:solidFill>
              </a:rPr>
              <a:t>- повышать сопротивляемость организма к инфекционным заболеваниям, </a:t>
            </a:r>
            <a:br>
              <a:rPr lang="ru-RU" altLang="ru-RU" sz="1600">
                <a:solidFill>
                  <a:prstClr val="black"/>
                </a:solidFill>
              </a:rPr>
            </a:br>
            <a:r>
              <a:rPr lang="ru-RU" altLang="ru-RU" sz="1600">
                <a:solidFill>
                  <a:prstClr val="black"/>
                </a:solidFill>
              </a:rPr>
              <a:t>- регулировать количество липидов в крови, а также холестерина в плазме, </a:t>
            </a:r>
            <a:br>
              <a:rPr lang="ru-RU" altLang="ru-RU" sz="1600">
                <a:solidFill>
                  <a:prstClr val="black"/>
                </a:solidFill>
              </a:rPr>
            </a:br>
            <a:r>
              <a:rPr lang="ru-RU" altLang="ru-RU" sz="1600">
                <a:solidFill>
                  <a:prstClr val="black"/>
                </a:solidFill>
              </a:rPr>
              <a:t>- обладают антиопухолевой активностью, </a:t>
            </a:r>
            <a:br>
              <a:rPr lang="ru-RU" altLang="ru-RU" sz="1600">
                <a:solidFill>
                  <a:prstClr val="black"/>
                </a:solidFill>
              </a:rPr>
            </a:br>
            <a:r>
              <a:rPr lang="ru-RU" altLang="ru-RU" sz="1600">
                <a:solidFill>
                  <a:prstClr val="black"/>
                </a:solidFill>
              </a:rPr>
              <a:t>- способствуют накоплению в организме биогенных элементов, </a:t>
            </a:r>
            <a:br>
              <a:rPr lang="ru-RU" altLang="ru-RU" sz="1600">
                <a:solidFill>
                  <a:prstClr val="black"/>
                </a:solidFill>
              </a:rPr>
            </a:br>
            <a:r>
              <a:rPr lang="ru-RU" altLang="ru-RU" sz="1600">
                <a:solidFill>
                  <a:prstClr val="black"/>
                </a:solidFill>
              </a:rPr>
              <a:t>- выведению тяжелых металлов и радионуклидов (Ко, Tsuchiya, 1971; Fujihara et al., 1984; Подкорытова и др., 1998). </a:t>
            </a:r>
            <a:br>
              <a:rPr lang="ru-RU" altLang="ru-RU" sz="1600">
                <a:solidFill>
                  <a:prstClr val="black"/>
                </a:solidFill>
              </a:rPr>
            </a:br>
            <a:endParaRPr lang="ru-RU" altLang="ru-RU" sz="1600">
              <a:solidFill>
                <a:prstClr val="black"/>
              </a:solidFill>
            </a:endParaRPr>
          </a:p>
        </p:txBody>
      </p:sp>
    </p:spTree>
    <p:extLst>
      <p:ext uri="{BB962C8B-B14F-4D97-AF65-F5344CB8AC3E}">
        <p14:creationId xmlns:p14="http://schemas.microsoft.com/office/powerpoint/2010/main" val="39092897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1809751" y="1927225"/>
          <a:ext cx="8143875" cy="3073400"/>
        </p:xfrm>
        <a:graphic>
          <a:graphicData uri="http://schemas.openxmlformats.org/drawingml/2006/table">
            <a:tbl>
              <a:tblPr/>
              <a:tblGrid>
                <a:gridCol w="1155555"/>
                <a:gridCol w="1559070"/>
                <a:gridCol w="1357313"/>
                <a:gridCol w="1357313"/>
                <a:gridCol w="1357313"/>
                <a:gridCol w="1357313"/>
              </a:tblGrid>
              <a:tr h="541514">
                <a:tc>
                  <a:txBody>
                    <a:bodyPr/>
                    <a:lstStyle/>
                    <a:p>
                      <a:pPr>
                        <a:spcAft>
                          <a:spcPts val="0"/>
                        </a:spcAft>
                      </a:pPr>
                      <a:r>
                        <a:rPr lang="ru-RU" sz="900" dirty="0">
                          <a:cs typeface="Arial"/>
                        </a:rPr>
                        <a:t>Элементы</a:t>
                      </a:r>
                      <a:endParaRPr lang="ru-RU" sz="900" dirty="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Содержание,%</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Элементы</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Содержание,%</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Элементы</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Содержа</a:t>
                      </a:r>
                      <a:endParaRPr lang="ru-RU" sz="900"/>
                    </a:p>
                    <a:p>
                      <a:pPr>
                        <a:spcAft>
                          <a:spcPts val="0"/>
                        </a:spcAft>
                      </a:pPr>
                      <a:r>
                        <a:rPr lang="ru-RU" sz="900">
                          <a:cs typeface="Arial"/>
                        </a:rPr>
                        <a:t>ние,%</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270758">
                <a:tc>
                  <a:txBody>
                    <a:bodyPr/>
                    <a:lstStyle/>
                    <a:p>
                      <a:pPr>
                        <a:spcAft>
                          <a:spcPts val="0"/>
                        </a:spcAft>
                      </a:pPr>
                      <a:r>
                        <a:rPr lang="ru-RU" sz="900">
                          <a:cs typeface="Arial"/>
                        </a:rPr>
                        <a:t>Хлор</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9,8 - 14,7</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Железо</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0,09 - 0,19</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Рубидий</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0,6 - 1,0 х 10</a:t>
                      </a:r>
                      <a:r>
                        <a:rPr lang="ru-RU" sz="900" baseline="30000">
                          <a:cs typeface="Arial"/>
                        </a:rPr>
                        <a:t>-4</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270758">
                <a:tc>
                  <a:txBody>
                    <a:bodyPr/>
                    <a:lstStyle/>
                    <a:p>
                      <a:pPr>
                        <a:spcAft>
                          <a:spcPts val="0"/>
                        </a:spcAft>
                      </a:pPr>
                      <a:r>
                        <a:rPr lang="ru-RU" sz="900">
                          <a:cs typeface="Arial"/>
                        </a:rPr>
                        <a:t>Калий</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6,4 - 7,8</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Бром</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0,034 - 0,13</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Кобальт</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1,5 х 10</a:t>
                      </a:r>
                      <a:r>
                        <a:rPr lang="ru-RU" sz="900" baseline="30000">
                          <a:cs typeface="Arial"/>
                        </a:rPr>
                        <a:t>-4</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270758">
                <a:tc>
                  <a:txBody>
                    <a:bodyPr/>
                    <a:lstStyle/>
                    <a:p>
                      <a:pPr>
                        <a:spcAft>
                          <a:spcPts val="0"/>
                        </a:spcAft>
                      </a:pPr>
                      <a:r>
                        <a:rPr lang="ru-RU" sz="900">
                          <a:cs typeface="Arial"/>
                        </a:rPr>
                        <a:t>Натрий</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3,6 - 3,8</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Бор</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0,003 - 0,04</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Титан</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5,4 - 6,0 х 10</a:t>
                      </a:r>
                      <a:r>
                        <a:rPr lang="ru-RU" sz="900" baseline="30000">
                          <a:cs typeface="Arial"/>
                        </a:rPr>
                        <a:t>-4</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270758">
                <a:tc>
                  <a:txBody>
                    <a:bodyPr/>
                    <a:lstStyle/>
                    <a:p>
                      <a:pPr>
                        <a:spcAft>
                          <a:spcPts val="0"/>
                        </a:spcAft>
                      </a:pPr>
                      <a:r>
                        <a:rPr lang="ru-RU" sz="900">
                          <a:cs typeface="Arial"/>
                        </a:rPr>
                        <a:t>Магний</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1,0 - 2,1</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Стронций</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0,002 - 0,02</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Никель</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0,2 - 8,3 х 10</a:t>
                      </a:r>
                      <a:r>
                        <a:rPr lang="ru-RU" sz="900" baseline="30000">
                          <a:cs typeface="Arial"/>
                        </a:rPr>
                        <a:t>-5</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270758">
                <a:tc>
                  <a:txBody>
                    <a:bodyPr/>
                    <a:lstStyle/>
                    <a:p>
                      <a:pPr>
                        <a:spcAft>
                          <a:spcPts val="0"/>
                        </a:spcAft>
                      </a:pPr>
                      <a:r>
                        <a:rPr lang="ru-RU" sz="900">
                          <a:cs typeface="Arial"/>
                        </a:rPr>
                        <a:t>Сера</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0,7 - 1,9</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Марганец</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0,0006- 0,0015</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Молибден</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1,6 - 9,6 х 10</a:t>
                      </a:r>
                      <a:r>
                        <a:rPr lang="ru-RU" sz="900" baseline="30000">
                          <a:cs typeface="Arial"/>
                        </a:rPr>
                        <a:t>-5</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270758">
                <a:tc>
                  <a:txBody>
                    <a:bodyPr/>
                    <a:lstStyle/>
                    <a:p>
                      <a:pPr>
                        <a:spcAft>
                          <a:spcPts val="0"/>
                        </a:spcAft>
                      </a:pPr>
                      <a:r>
                        <a:rPr lang="ru-RU" sz="900">
                          <a:cs typeface="Arial"/>
                        </a:rPr>
                        <a:t>Кремний</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0,46 - 0,65</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Ванадий</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0,0016</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Кадмий</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1,4 х 10</a:t>
                      </a:r>
                      <a:r>
                        <a:rPr lang="ru-RU" sz="900" baseline="30000">
                          <a:cs typeface="Arial"/>
                        </a:rPr>
                        <a:t>-5</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270758">
                <a:tc>
                  <a:txBody>
                    <a:bodyPr/>
                    <a:lstStyle/>
                    <a:p>
                      <a:pPr>
                        <a:spcAft>
                          <a:spcPts val="0"/>
                        </a:spcAft>
                      </a:pPr>
                      <a:r>
                        <a:rPr lang="ru-RU" sz="900">
                          <a:cs typeface="Arial"/>
                        </a:rPr>
                        <a:t>Фосфор</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0,31 - 0,55</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Цинк</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0,0018- 0,0027</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Радий</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1,0 - 56 х10</a:t>
                      </a:r>
                      <a:r>
                        <a:rPr lang="ru-RU" sz="900" baseline="30000">
                          <a:cs typeface="Arial"/>
                        </a:rPr>
                        <a:t>-11</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270758">
                <a:tc>
                  <a:txBody>
                    <a:bodyPr/>
                    <a:lstStyle/>
                    <a:p>
                      <a:pPr>
                        <a:spcAft>
                          <a:spcPts val="0"/>
                        </a:spcAft>
                      </a:pPr>
                      <a:r>
                        <a:rPr lang="ru-RU" sz="900">
                          <a:cs typeface="Arial"/>
                        </a:rPr>
                        <a:t>Кальций</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0,2 - 0,29</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Алюминий</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0,0058- 0,0062</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endParaRPr lang="ru-RU" sz="900">
                        <a:cs typeface="Arial"/>
                      </a:endParaRPr>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endParaRPr lang="ru-RU" sz="900">
                        <a:cs typeface="Arial"/>
                      </a:endParaRPr>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r>
              <a:tr h="365821">
                <a:tc>
                  <a:txBody>
                    <a:bodyPr/>
                    <a:lstStyle/>
                    <a:p>
                      <a:pPr>
                        <a:spcAft>
                          <a:spcPts val="0"/>
                        </a:spcAft>
                      </a:pPr>
                      <a:r>
                        <a:rPr lang="ru-RU" sz="900">
                          <a:cs typeface="Arial"/>
                        </a:rPr>
                        <a:t>Йод</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0,16 - 0,8</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Мышьяк</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r>
                        <a:rPr lang="ru-RU" sz="900">
                          <a:cs typeface="Arial"/>
                        </a:rPr>
                        <a:t>0,0007 - 0,005</a:t>
                      </a:r>
                      <a:endParaRPr lang="ru-RU" sz="900"/>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spcAft>
                          <a:spcPts val="0"/>
                        </a:spcAft>
                      </a:pPr>
                      <a:endParaRPr lang="ru-RU" sz="900">
                        <a:cs typeface="Arial"/>
                      </a:endParaRPr>
                    </a:p>
                  </a:txBody>
                  <a:tcPr marL="68580" marR="68580" marT="0" marB="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endParaRPr lang="ru-RU" sz="1800" dirty="0"/>
                    </a:p>
                  </a:txBody>
                  <a:tcPr marL="91439" marR="91439" marT="45728" marB="45728">
                    <a:lnL w="12700" cap="flat" cmpd="sng" algn="ctr">
                      <a:solidFill>
                        <a:srgbClr val="C0C0C0"/>
                      </a:solidFill>
                      <a:prstDash val="solid"/>
                      <a:round/>
                      <a:headEnd type="none" w="med" len="med"/>
                      <a:tailEnd type="none" w="med" len="med"/>
                    </a:lnL>
                    <a:lnT w="12700" cap="flat" cmpd="sng" algn="ctr">
                      <a:solidFill>
                        <a:srgbClr val="C0C0C0"/>
                      </a:solidFill>
                      <a:prstDash val="solid"/>
                      <a:round/>
                      <a:headEnd type="none" w="med" len="med"/>
                      <a:tailEnd type="none" w="med" len="med"/>
                    </a:lnT>
                  </a:tcPr>
                </a:tc>
              </a:tr>
            </a:tbl>
          </a:graphicData>
        </a:graphic>
      </p:graphicFrame>
      <p:sp>
        <p:nvSpPr>
          <p:cNvPr id="42067" name="Прямоугольник 4"/>
          <p:cNvSpPr>
            <a:spLocks noChangeArrowheads="1"/>
          </p:cNvSpPr>
          <p:nvPr/>
        </p:nvSpPr>
        <p:spPr bwMode="auto">
          <a:xfrm>
            <a:off x="2309813" y="285751"/>
            <a:ext cx="7429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ru-RU" altLang="ru-RU" b="1">
                <a:solidFill>
                  <a:prstClr val="black"/>
                </a:solidFill>
              </a:rPr>
              <a:t>Содержание минеральных макро- и микроэлементов в сухом веществе морской капусты </a:t>
            </a:r>
            <a:endParaRPr lang="ru-RU" altLang="ru-RU">
              <a:solidFill>
                <a:prstClr val="black"/>
              </a:solidFill>
            </a:endParaRPr>
          </a:p>
        </p:txBody>
      </p:sp>
    </p:spTree>
    <p:extLst>
      <p:ext uri="{BB962C8B-B14F-4D97-AF65-F5344CB8AC3E}">
        <p14:creationId xmlns:p14="http://schemas.microsoft.com/office/powerpoint/2010/main" val="16697181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http://img12.nnm.ru/3/f/6/e/3/a771c98eb5f1e3fb102e76b5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450" y="3643314"/>
            <a:ext cx="338455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Заголовок 1"/>
          <p:cNvSpPr>
            <a:spLocks noGrp="1"/>
          </p:cNvSpPr>
          <p:nvPr>
            <p:ph type="title" idx="4294967295"/>
          </p:nvPr>
        </p:nvSpPr>
        <p:spPr>
          <a:xfrm>
            <a:off x="0" y="0"/>
            <a:ext cx="8229600" cy="1143000"/>
          </a:xfrm>
          <a:ln>
            <a:miter lim="800000"/>
            <a:headEnd/>
            <a:tailEnd/>
          </a:ln>
        </p:spPr>
        <p:txBody>
          <a:bodyPr/>
          <a:lstStyle/>
          <a:p>
            <a:pPr>
              <a:defRPr/>
            </a:pPr>
            <a:r>
              <a:rPr lang="ru-RU" smtClean="0"/>
              <a:t>Йод в бурых водорослях</a:t>
            </a:r>
          </a:p>
        </p:txBody>
      </p:sp>
      <p:sp>
        <p:nvSpPr>
          <p:cNvPr id="43012" name="Прямоугольник 2"/>
          <p:cNvSpPr>
            <a:spLocks noChangeArrowheads="1"/>
          </p:cNvSpPr>
          <p:nvPr/>
        </p:nvSpPr>
        <p:spPr bwMode="auto">
          <a:xfrm>
            <a:off x="1666875" y="928688"/>
            <a:ext cx="771525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sz="2400">
                <a:solidFill>
                  <a:prstClr val="black"/>
                </a:solidFill>
              </a:rPr>
              <a:t>Содержание йода колеблется в пределах 0,01-0,7% (от массы сухих водорослей). Содержание неорганического и органически связанного</a:t>
            </a:r>
            <a:endParaRPr lang="en-US" altLang="ru-RU" sz="2400">
              <a:solidFill>
                <a:prstClr val="black"/>
              </a:solidFill>
            </a:endParaRPr>
          </a:p>
          <a:p>
            <a:pPr eaLnBrk="1" fontAlgn="base" hangingPunct="1">
              <a:spcBef>
                <a:spcPct val="0"/>
              </a:spcBef>
              <a:spcAft>
                <a:spcPct val="0"/>
              </a:spcAft>
            </a:pPr>
            <a:r>
              <a:rPr lang="ru-RU" altLang="ru-RU" sz="2400">
                <a:solidFill>
                  <a:prstClr val="black"/>
                </a:solidFill>
              </a:rPr>
              <a:t> йода зависит от вида водоросли.</a:t>
            </a:r>
          </a:p>
          <a:p>
            <a:pPr eaLnBrk="1" fontAlgn="base" hangingPunct="1">
              <a:spcBef>
                <a:spcPct val="0"/>
              </a:spcBef>
              <a:spcAft>
                <a:spcPct val="0"/>
              </a:spcAft>
            </a:pPr>
            <a:r>
              <a:rPr lang="ru-RU" altLang="ru-RU" sz="2400">
                <a:solidFill>
                  <a:prstClr val="black"/>
                </a:solidFill>
              </a:rPr>
              <a:t> В </a:t>
            </a:r>
            <a:r>
              <a:rPr lang="ru-RU" altLang="ru-RU" sz="2400" i="1">
                <a:solidFill>
                  <a:prstClr val="black"/>
                </a:solidFill>
              </a:rPr>
              <a:t>Laminaria japonica </a:t>
            </a:r>
            <a:r>
              <a:rPr lang="ru-RU" altLang="ru-RU" sz="2400">
                <a:solidFill>
                  <a:prstClr val="black"/>
                </a:solidFill>
              </a:rPr>
              <a:t>йод в виде </a:t>
            </a:r>
          </a:p>
          <a:p>
            <a:pPr eaLnBrk="1" fontAlgn="base" hangingPunct="1">
              <a:spcBef>
                <a:spcPct val="0"/>
              </a:spcBef>
              <a:spcAft>
                <a:spcPct val="0"/>
              </a:spcAft>
            </a:pPr>
            <a:r>
              <a:rPr lang="ru-RU" altLang="ru-RU" sz="2400">
                <a:solidFill>
                  <a:prstClr val="black"/>
                </a:solidFill>
              </a:rPr>
              <a:t>минеральных соединений состоит </a:t>
            </a:r>
          </a:p>
          <a:p>
            <a:pPr eaLnBrk="1" fontAlgn="base" hangingPunct="1">
              <a:spcBef>
                <a:spcPct val="0"/>
              </a:spcBef>
              <a:spcAft>
                <a:spcPct val="0"/>
              </a:spcAft>
            </a:pPr>
            <a:r>
              <a:rPr lang="ru-RU" altLang="ru-RU" sz="2400">
                <a:solidFill>
                  <a:prstClr val="black"/>
                </a:solidFill>
              </a:rPr>
              <a:t>на 88,3% (от общего содержания йода в водоросли) из иодидов и на 1,4 % из иодатов. На</a:t>
            </a:r>
          </a:p>
          <a:p>
            <a:pPr eaLnBrk="1" fontAlgn="base" hangingPunct="1">
              <a:spcBef>
                <a:spcPct val="0"/>
              </a:spcBef>
              <a:spcAft>
                <a:spcPct val="0"/>
              </a:spcAft>
            </a:pPr>
            <a:r>
              <a:rPr lang="ru-RU" altLang="ru-RU" sz="2400">
                <a:solidFill>
                  <a:prstClr val="black"/>
                </a:solidFill>
              </a:rPr>
              <a:t> долю органически связанного йода </a:t>
            </a:r>
          </a:p>
          <a:p>
            <a:pPr eaLnBrk="1" fontAlgn="base" hangingPunct="1">
              <a:spcBef>
                <a:spcPct val="0"/>
              </a:spcBef>
              <a:spcAft>
                <a:spcPct val="0"/>
              </a:spcAft>
            </a:pPr>
            <a:r>
              <a:rPr lang="ru-RU" altLang="ru-RU" sz="2400">
                <a:solidFill>
                  <a:prstClr val="black"/>
                </a:solidFill>
              </a:rPr>
              <a:t>приходится 10,3 %.</a:t>
            </a:r>
            <a:endParaRPr lang="en-US" altLang="ru-RU" sz="2400">
              <a:solidFill>
                <a:prstClr val="black"/>
              </a:solidFill>
            </a:endParaRPr>
          </a:p>
          <a:p>
            <a:pPr eaLnBrk="1" fontAlgn="base" hangingPunct="1">
              <a:spcBef>
                <a:spcPct val="0"/>
              </a:spcBef>
              <a:spcAft>
                <a:spcPct val="0"/>
              </a:spcAft>
            </a:pPr>
            <a:r>
              <a:rPr lang="ru-RU" altLang="ru-RU" sz="2400">
                <a:solidFill>
                  <a:prstClr val="black"/>
                </a:solidFill>
              </a:rPr>
              <a:t/>
            </a:r>
            <a:br>
              <a:rPr lang="ru-RU" altLang="ru-RU" sz="2400">
                <a:solidFill>
                  <a:prstClr val="black"/>
                </a:solidFill>
              </a:rPr>
            </a:br>
            <a:r>
              <a:rPr lang="ru-RU" altLang="ru-RU" sz="2400">
                <a:solidFill>
                  <a:prstClr val="black"/>
                </a:solidFill>
              </a:rPr>
              <a:t/>
            </a:r>
            <a:br>
              <a:rPr lang="ru-RU" altLang="ru-RU" sz="2400">
                <a:solidFill>
                  <a:prstClr val="black"/>
                </a:solidFill>
              </a:rPr>
            </a:br>
            <a:endParaRPr lang="ru-RU" altLang="ru-RU" sz="2400">
              <a:solidFill>
                <a:prstClr val="black"/>
              </a:solidFill>
            </a:endParaRPr>
          </a:p>
        </p:txBody>
      </p:sp>
      <p:pic>
        <p:nvPicPr>
          <p:cNvPr id="43013" name="Picture 2" descr="http://chem-substance.narod.ru/jpg/m_kapusta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25" y="1428751"/>
            <a:ext cx="21907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Прямоугольник 5"/>
          <p:cNvSpPr>
            <a:spLocks noChangeArrowheads="1"/>
          </p:cNvSpPr>
          <p:nvPr/>
        </p:nvSpPr>
        <p:spPr bwMode="auto">
          <a:xfrm>
            <a:off x="1666876" y="4714875"/>
            <a:ext cx="5572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sz="2000">
                <a:solidFill>
                  <a:prstClr val="black"/>
                </a:solidFill>
              </a:rPr>
              <a:t>Органически связанный йод в водорослях присутствует в виде аминокислот и белков: это моно- и дийодаминокислоты, моно- и дийодтирозин, дийодтиронин и тироксин, необходимые для деятельности щитовидной железы (Казьмин, 1972).</a:t>
            </a:r>
            <a:r>
              <a:rPr lang="ru-RU" altLang="ru-RU">
                <a:solidFill>
                  <a:prstClr val="black"/>
                </a:solidFill>
              </a:rPr>
              <a:t> </a:t>
            </a:r>
          </a:p>
        </p:txBody>
      </p:sp>
    </p:spTree>
    <p:extLst>
      <p:ext uri="{BB962C8B-B14F-4D97-AF65-F5344CB8AC3E}">
        <p14:creationId xmlns:p14="http://schemas.microsoft.com/office/powerpoint/2010/main" val="2860639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Прямоугольник 3"/>
          <p:cNvSpPr>
            <a:spLocks noChangeArrowheads="1"/>
          </p:cNvSpPr>
          <p:nvPr/>
        </p:nvSpPr>
        <p:spPr bwMode="auto">
          <a:xfrm>
            <a:off x="1809750" y="0"/>
            <a:ext cx="8643938"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ru-RU" altLang="ru-RU" sz="1600">
                <a:solidFill>
                  <a:srgbClr val="333333"/>
                </a:solidFill>
                <a:latin typeface="Times New Roman" panose="02020603050405020304" pitchFamily="18" charset="0"/>
                <a:cs typeface="Times New Roman" panose="02020603050405020304" pitchFamily="18" charset="0"/>
              </a:rPr>
              <a:t/>
            </a:r>
            <a:br>
              <a:rPr lang="ru-RU" altLang="ru-RU" sz="1600">
                <a:solidFill>
                  <a:srgbClr val="333333"/>
                </a:solidFill>
                <a:latin typeface="Times New Roman" panose="02020603050405020304" pitchFamily="18" charset="0"/>
                <a:cs typeface="Times New Roman" panose="02020603050405020304" pitchFamily="18" charset="0"/>
              </a:rPr>
            </a:br>
            <a:r>
              <a:rPr lang="ru-RU" altLang="ru-RU" sz="1600">
                <a:solidFill>
                  <a:srgbClr val="333333"/>
                </a:solidFill>
                <a:latin typeface="Times New Roman" panose="02020603050405020304" pitchFamily="18" charset="0"/>
                <a:cs typeface="Times New Roman" panose="02020603050405020304" pitchFamily="18" charset="0"/>
              </a:rPr>
              <a:t/>
            </a:r>
            <a:br>
              <a:rPr lang="ru-RU" altLang="ru-RU" sz="1600">
                <a:solidFill>
                  <a:srgbClr val="333333"/>
                </a:solidFill>
                <a:latin typeface="Times New Roman" panose="02020603050405020304" pitchFamily="18" charset="0"/>
                <a:cs typeface="Times New Roman" panose="02020603050405020304" pitchFamily="18" charset="0"/>
              </a:rPr>
            </a:br>
            <a:r>
              <a:rPr lang="ru-RU" altLang="ru-RU" sz="2000" b="1" i="1">
                <a:solidFill>
                  <a:srgbClr val="333333"/>
                </a:solidFill>
                <a:latin typeface="Times New Roman" panose="02020603050405020304" pitchFamily="18" charset="0"/>
                <a:cs typeface="Times New Roman" panose="02020603050405020304" pitchFamily="18" charset="0"/>
              </a:rPr>
              <a:t>В организме человека синтез гормонов щитовидной железы в отсутствии этих аминокислот невозможен даже при достаточном поступлении йода.  В связи с этим, для нормального функционирования щитовидной железы</a:t>
            </a:r>
            <a:r>
              <a:rPr lang="ru-RU" altLang="ru-RU" sz="2000" b="1" i="1">
                <a:solidFill>
                  <a:srgbClr val="333333"/>
                </a:solidFill>
                <a:cs typeface="Times New Roman" panose="02020603050405020304" pitchFamily="18" charset="0"/>
              </a:rPr>
              <a:t> </a:t>
            </a:r>
            <a:r>
              <a:rPr lang="ru-RU" altLang="ru-RU" sz="2000" b="1" i="1">
                <a:solidFill>
                  <a:srgbClr val="333333"/>
                </a:solidFill>
                <a:latin typeface="Times New Roman" panose="02020603050405020304" pitchFamily="18" charset="0"/>
                <a:cs typeface="Times New Roman" panose="02020603050405020304" pitchFamily="18" charset="0"/>
              </a:rPr>
              <a:t>в организм человека с пищей должна поступать хотя бы одна из этих аминокислот.</a:t>
            </a:r>
            <a:r>
              <a:rPr lang="ru-RU" altLang="ru-RU" sz="2000">
                <a:solidFill>
                  <a:srgbClr val="333333"/>
                </a:solidFill>
                <a:latin typeface="Times New Roman" panose="02020603050405020304" pitchFamily="18" charset="0"/>
                <a:cs typeface="Times New Roman" panose="02020603050405020304" pitchFamily="18" charset="0"/>
              </a:rPr>
              <a:t/>
            </a:r>
            <a:br>
              <a:rPr lang="ru-RU" altLang="ru-RU" sz="2000">
                <a:solidFill>
                  <a:srgbClr val="333333"/>
                </a:solidFill>
                <a:latin typeface="Times New Roman" panose="02020603050405020304" pitchFamily="18" charset="0"/>
                <a:cs typeface="Times New Roman" panose="02020603050405020304" pitchFamily="18" charset="0"/>
              </a:rPr>
            </a:br>
            <a:r>
              <a:rPr lang="ru-RU" altLang="ru-RU" sz="2000">
                <a:solidFill>
                  <a:srgbClr val="333333"/>
                </a:solidFill>
                <a:latin typeface="Times New Roman" panose="02020603050405020304" pitchFamily="18" charset="0"/>
                <a:cs typeface="Times New Roman" panose="02020603050405020304" pitchFamily="18" charset="0"/>
              </a:rPr>
              <a:t/>
            </a:r>
            <a:br>
              <a:rPr lang="ru-RU" altLang="ru-RU" sz="2000">
                <a:solidFill>
                  <a:srgbClr val="333333"/>
                </a:solidFill>
                <a:latin typeface="Times New Roman" panose="02020603050405020304" pitchFamily="18" charset="0"/>
                <a:cs typeface="Times New Roman" panose="02020603050405020304" pitchFamily="18" charset="0"/>
              </a:rPr>
            </a:br>
            <a:r>
              <a:rPr lang="ru-RU" altLang="ru-RU" sz="2000">
                <a:solidFill>
                  <a:srgbClr val="333333"/>
                </a:solidFill>
                <a:latin typeface="Times New Roman" panose="02020603050405020304" pitchFamily="18" charset="0"/>
                <a:cs typeface="Times New Roman" panose="02020603050405020304" pitchFamily="18" charset="0"/>
              </a:rPr>
              <a:t>В этиологии эндемического зоба играют роль такие микроэлементы, как кобальт, медь, молибден (Казьмин, 1972). Так, медь обладает синергическим эффектом по отношению к йоду, и совместное применение солей меди и йода при профилактических мероприятиях зоба оказывает эффект в два раза более</a:t>
            </a:r>
            <a:r>
              <a:rPr lang="ru-RU" altLang="ru-RU" sz="2000">
                <a:solidFill>
                  <a:srgbClr val="333333"/>
                </a:solidFill>
                <a:cs typeface="Times New Roman" panose="02020603050405020304" pitchFamily="18" charset="0"/>
              </a:rPr>
              <a:t> </a:t>
            </a:r>
            <a:r>
              <a:rPr lang="ru-RU" altLang="ru-RU" sz="2000">
                <a:solidFill>
                  <a:srgbClr val="333333"/>
                </a:solidFill>
                <a:latin typeface="Times New Roman" panose="02020603050405020304" pitchFamily="18" charset="0"/>
                <a:cs typeface="Times New Roman" panose="02020603050405020304" pitchFamily="18" charset="0"/>
              </a:rPr>
              <a:t> сильный, чем сам йод (Коломийцева, Неймарк, 1963). Недостаток кобальта и молибдена усугубляет йодную недостаточность. Кобальт также способствует лучшему усвоению йода даже в местностях, где ощутима его недостаточность (Коломийцева, Габович, 1970).</a:t>
            </a:r>
            <a:br>
              <a:rPr lang="ru-RU" altLang="ru-RU" sz="2000">
                <a:solidFill>
                  <a:srgbClr val="333333"/>
                </a:solidFill>
                <a:latin typeface="Times New Roman" panose="02020603050405020304" pitchFamily="18" charset="0"/>
                <a:cs typeface="Times New Roman" panose="02020603050405020304" pitchFamily="18" charset="0"/>
              </a:rPr>
            </a:br>
            <a:r>
              <a:rPr lang="ru-RU" altLang="ru-RU" sz="2000" b="1" i="1">
                <a:solidFill>
                  <a:srgbClr val="333333"/>
                </a:solidFill>
                <a:latin typeface="Times New Roman" panose="02020603050405020304" pitchFamily="18" charset="0"/>
                <a:cs typeface="Times New Roman" panose="02020603050405020304" pitchFamily="18" charset="0"/>
              </a:rPr>
              <a:t>Таким образом, очевидно, что натуральные морские бурые водоросли содержат три необходимых составляющих для устранения йододефицита в организме человека </a:t>
            </a:r>
            <a:r>
              <a:rPr lang="ru-RU" altLang="ru-RU" sz="2000" b="1" i="1">
                <a:solidFill>
                  <a:srgbClr val="333333"/>
                </a:solidFill>
                <a:cs typeface="Times New Roman" panose="02020603050405020304" pitchFamily="18" charset="0"/>
              </a:rPr>
              <a:t>—</a:t>
            </a:r>
            <a:r>
              <a:rPr lang="ru-RU" altLang="ru-RU" sz="2000" b="1" i="1">
                <a:solidFill>
                  <a:srgbClr val="333333"/>
                </a:solidFill>
                <a:latin typeface="Times New Roman" panose="02020603050405020304" pitchFamily="18" charset="0"/>
                <a:cs typeface="Times New Roman" panose="02020603050405020304" pitchFamily="18" charset="0"/>
              </a:rPr>
              <a:t> йод, микроэлементы и аминокислоты, участвующие в синтезе гормонов щитовидной железы.</a:t>
            </a:r>
            <a:r>
              <a:rPr lang="ru-RU" altLang="ru-RU" sz="1600">
                <a:solidFill>
                  <a:srgbClr val="333333"/>
                </a:solidFill>
                <a:latin typeface="Times New Roman" panose="02020603050405020304" pitchFamily="18" charset="0"/>
                <a:cs typeface="Times New Roman" panose="02020603050405020304" pitchFamily="18" charset="0"/>
              </a:rPr>
              <a:t/>
            </a:r>
            <a:br>
              <a:rPr lang="ru-RU" altLang="ru-RU" sz="1600">
                <a:solidFill>
                  <a:srgbClr val="333333"/>
                </a:solidFill>
                <a:latin typeface="Times New Roman" panose="02020603050405020304" pitchFamily="18" charset="0"/>
                <a:cs typeface="Times New Roman" panose="02020603050405020304" pitchFamily="18" charset="0"/>
              </a:rPr>
            </a:br>
            <a:endParaRPr lang="ru-RU" altLang="ru-RU" sz="1600">
              <a:solidFill>
                <a:srgbClr val="2D2015"/>
              </a:solidFill>
            </a:endParaRPr>
          </a:p>
        </p:txBody>
      </p:sp>
    </p:spTree>
    <p:extLst>
      <p:ext uri="{BB962C8B-B14F-4D97-AF65-F5344CB8AC3E}">
        <p14:creationId xmlns:p14="http://schemas.microsoft.com/office/powerpoint/2010/main" val="4264515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1524000" y="785814"/>
            <a:ext cx="7443788" cy="561975"/>
          </a:xfrm>
        </p:spPr>
        <p:txBody>
          <a:bodyPr/>
          <a:lstStyle/>
          <a:p>
            <a:pPr algn="ctr"/>
            <a:r>
              <a:rPr lang="ru-RU" altLang="ru-RU" sz="4000"/>
              <a:t>Биохимический состав </a:t>
            </a:r>
            <a:r>
              <a:rPr lang="en-US" altLang="ru-RU" sz="4000" i="1"/>
              <a:t>Spirulina</a:t>
            </a:r>
            <a:endParaRPr lang="ru-RU" altLang="ru-RU" sz="4000"/>
          </a:p>
        </p:txBody>
      </p:sp>
      <p:sp>
        <p:nvSpPr>
          <p:cNvPr id="12291" name="Содержимое 2"/>
          <p:cNvSpPr>
            <a:spLocks noGrp="1"/>
          </p:cNvSpPr>
          <p:nvPr>
            <p:ph idx="1"/>
          </p:nvPr>
        </p:nvSpPr>
        <p:spPr>
          <a:xfrm>
            <a:off x="1524000" y="1714500"/>
            <a:ext cx="8686800" cy="4389438"/>
          </a:xfrm>
        </p:spPr>
        <p:txBody>
          <a:bodyPr/>
          <a:lstStyle/>
          <a:p>
            <a:r>
              <a:rPr lang="ru-RU" altLang="ru-RU" b="1" smtClean="0"/>
              <a:t>Витамины: </a:t>
            </a:r>
            <a:r>
              <a:rPr lang="ru-RU" altLang="ru-RU" smtClean="0"/>
              <a:t>витамин</a:t>
            </a:r>
            <a:r>
              <a:rPr lang="en-US" altLang="ru-RU" smtClean="0"/>
              <a:t> B1 (</a:t>
            </a:r>
            <a:r>
              <a:rPr lang="ru-RU" altLang="ru-RU" smtClean="0"/>
              <a:t>тиамин)</a:t>
            </a:r>
            <a:r>
              <a:rPr lang="en-US" altLang="ru-RU" smtClean="0"/>
              <a:t>, B2 (</a:t>
            </a:r>
            <a:r>
              <a:rPr lang="ru-RU" altLang="ru-RU" smtClean="0"/>
              <a:t>рибофлавин</a:t>
            </a:r>
            <a:r>
              <a:rPr lang="en-US" altLang="ru-RU" smtClean="0"/>
              <a:t>), B3 (</a:t>
            </a:r>
            <a:r>
              <a:rPr lang="ru-RU" altLang="ru-RU" smtClean="0"/>
              <a:t>никотинамид</a:t>
            </a:r>
            <a:r>
              <a:rPr lang="en-US" altLang="ru-RU" smtClean="0"/>
              <a:t>), B6 (</a:t>
            </a:r>
            <a:r>
              <a:rPr lang="ru-RU" altLang="ru-RU" smtClean="0"/>
              <a:t>пиридоксин</a:t>
            </a:r>
            <a:r>
              <a:rPr lang="en-US" altLang="ru-RU" smtClean="0"/>
              <a:t>), B9</a:t>
            </a:r>
            <a:r>
              <a:rPr lang="ru-RU" altLang="ru-RU" smtClean="0"/>
              <a:t> </a:t>
            </a:r>
            <a:r>
              <a:rPr lang="en-US" altLang="ru-RU" smtClean="0"/>
              <a:t>(</a:t>
            </a:r>
            <a:r>
              <a:rPr lang="ru-RU" altLang="ru-RU" smtClean="0"/>
              <a:t>фолиевая кислота</a:t>
            </a:r>
            <a:r>
              <a:rPr lang="en-US" altLang="ru-RU" smtClean="0"/>
              <a:t>), B12 (</a:t>
            </a:r>
            <a:r>
              <a:rPr lang="ru-RU" altLang="ru-RU" smtClean="0"/>
              <a:t>цианокобаламин</a:t>
            </a:r>
            <a:r>
              <a:rPr lang="en-US" altLang="ru-RU" smtClean="0"/>
              <a:t>), </a:t>
            </a:r>
            <a:r>
              <a:rPr lang="ru-RU" altLang="ru-RU" smtClean="0"/>
              <a:t>витамин</a:t>
            </a:r>
            <a:r>
              <a:rPr lang="en-US" altLang="ru-RU" smtClean="0"/>
              <a:t> C, </a:t>
            </a:r>
            <a:r>
              <a:rPr lang="ru-RU" altLang="ru-RU" smtClean="0"/>
              <a:t>витамин</a:t>
            </a:r>
            <a:r>
              <a:rPr lang="en-US" altLang="ru-RU" smtClean="0"/>
              <a:t> D </a:t>
            </a:r>
            <a:r>
              <a:rPr lang="ru-RU" altLang="ru-RU" smtClean="0"/>
              <a:t>и витамин</a:t>
            </a:r>
            <a:r>
              <a:rPr lang="en-US" altLang="ru-RU" smtClean="0"/>
              <a:t> E.</a:t>
            </a:r>
          </a:p>
          <a:p>
            <a:r>
              <a:rPr lang="ru-RU" altLang="ru-RU" smtClean="0"/>
              <a:t>Минералы</a:t>
            </a:r>
            <a:r>
              <a:rPr lang="en-US" altLang="ru-RU" smtClean="0"/>
              <a:t>: </a:t>
            </a:r>
            <a:r>
              <a:rPr lang="ru-RU" altLang="ru-RU" smtClean="0"/>
              <a:t>калий, кальций, хром, медь, железо, магший, марганец, фосфор, селен, натрий цинк</a:t>
            </a:r>
            <a:r>
              <a:rPr lang="en-US" altLang="ru-RU" smtClean="0"/>
              <a:t>.</a:t>
            </a:r>
          </a:p>
          <a:p>
            <a:r>
              <a:rPr lang="ru-RU" altLang="ru-RU" smtClean="0"/>
              <a:t>Пигменты</a:t>
            </a:r>
            <a:r>
              <a:rPr lang="en-US" altLang="ru-RU" smtClean="0"/>
              <a:t>: </a:t>
            </a:r>
            <a:r>
              <a:rPr lang="ru-RU" altLang="ru-RU" smtClean="0"/>
              <a:t>хлорофилл</a:t>
            </a:r>
            <a:r>
              <a:rPr lang="en-US" altLang="ru-RU" smtClean="0"/>
              <a:t>  </a:t>
            </a:r>
            <a:r>
              <a:rPr lang="en-US" altLang="ru-RU" i="1" smtClean="0"/>
              <a:t>a</a:t>
            </a:r>
            <a:r>
              <a:rPr lang="en-US" altLang="ru-RU" smtClean="0"/>
              <a:t>, </a:t>
            </a:r>
            <a:r>
              <a:rPr lang="ru-RU" altLang="ru-RU" smtClean="0"/>
              <a:t>бета-каротин</a:t>
            </a:r>
            <a:r>
              <a:rPr lang="en-US" altLang="ru-RU" smtClean="0"/>
              <a:t>,</a:t>
            </a:r>
            <a:r>
              <a:rPr lang="ru-RU" altLang="ru-RU" smtClean="0"/>
              <a:t> эхиненон, миксоксантофилл, зеаксантин, кантаксантин, диатоксантин, </a:t>
            </a:r>
            <a:r>
              <a:rPr lang="en-US" altLang="ru-RU" smtClean="0"/>
              <a:t>3-</a:t>
            </a:r>
            <a:r>
              <a:rPr lang="ru-RU" altLang="ru-RU" smtClean="0"/>
              <a:t>гидроксиэхиненон</a:t>
            </a:r>
            <a:r>
              <a:rPr lang="en-US" altLang="ru-RU" smtClean="0"/>
              <a:t>,</a:t>
            </a:r>
            <a:r>
              <a:rPr lang="ru-RU" altLang="ru-RU" smtClean="0"/>
              <a:t> бета-криптоксантин, осциллаксантин, фикоцианин, аллофикоцианин</a:t>
            </a:r>
            <a:r>
              <a:rPr lang="en-US" altLang="ru-RU" smtClean="0"/>
              <a:t>.</a:t>
            </a:r>
            <a:endParaRPr lang="ru-RU" altLang="ru-RU" smtClean="0"/>
          </a:p>
        </p:txBody>
      </p:sp>
    </p:spTree>
    <p:extLst>
      <p:ext uri="{BB962C8B-B14F-4D97-AF65-F5344CB8AC3E}">
        <p14:creationId xmlns:p14="http://schemas.microsoft.com/office/powerpoint/2010/main" val="3458405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Прямоугольник 2"/>
          <p:cNvSpPr>
            <a:spLocks noChangeArrowheads="1"/>
          </p:cNvSpPr>
          <p:nvPr/>
        </p:nvSpPr>
        <p:spPr bwMode="auto">
          <a:xfrm>
            <a:off x="5238751" y="1500188"/>
            <a:ext cx="45005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В древнем Китае при царствовании императора Канси (XIII век) существовал указ императора, обязывающий китайских граждан ежедневно употреблять морскую капусту в качестве диетического средства. С целью снабжения населения морской капустой была организована доставка ее за государственный счет в самые отдаленные места страны. С тех пор, как повествуют старинные источники, в этих краях перестали встречаться больные зобом</a:t>
            </a:r>
            <a:br>
              <a:rPr lang="ru-RU" altLang="ru-RU">
                <a:solidFill>
                  <a:prstClr val="black"/>
                </a:solidFill>
              </a:rPr>
            </a:br>
            <a:endParaRPr lang="ru-RU" altLang="ru-RU">
              <a:solidFill>
                <a:prstClr val="black"/>
              </a:solidFill>
            </a:endParaRPr>
          </a:p>
        </p:txBody>
      </p:sp>
      <p:pic>
        <p:nvPicPr>
          <p:cNvPr id="45060" name="Picture 2" descr="Император Канси уделял большое внимание образованию. Фото с epochtimes.co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571625"/>
            <a:ext cx="3333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9537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952625" y="2143125"/>
          <a:ext cx="8572500" cy="3017838"/>
        </p:xfrm>
        <a:graphic>
          <a:graphicData uri="http://schemas.openxmlformats.org/drawingml/2006/table">
            <a:tbl>
              <a:tblPr/>
              <a:tblGrid>
                <a:gridCol w="2143125"/>
                <a:gridCol w="2143125"/>
                <a:gridCol w="2143125"/>
                <a:gridCol w="2143125"/>
              </a:tblGrid>
              <a:tr h="213338">
                <a:tc>
                  <a:txBody>
                    <a:bodyPr/>
                    <a:lstStyle/>
                    <a:p>
                      <a:pPr algn="ctr"/>
                      <a:r>
                        <a:rPr lang="ru-RU" sz="1400" dirty="0"/>
                        <a:t>Витамин</a:t>
                      </a:r>
                    </a:p>
                  </a:txBody>
                  <a:tcPr marL="0" marR="0" marT="0" marB="0">
                    <a:lnL>
                      <a:noFill/>
                    </a:lnL>
                    <a:lnR>
                      <a:noFill/>
                    </a:lnR>
                    <a:lnT>
                      <a:noFill/>
                    </a:lnT>
                    <a:lnB>
                      <a:noFill/>
                    </a:lnB>
                    <a:solidFill>
                      <a:srgbClr val="FFFFFF"/>
                    </a:solidFill>
                  </a:tcPr>
                </a:tc>
                <a:tc>
                  <a:txBody>
                    <a:bodyPr/>
                    <a:lstStyle/>
                    <a:p>
                      <a:pPr algn="ctr"/>
                      <a:r>
                        <a:rPr lang="ru-RU" sz="1400" dirty="0"/>
                        <a:t>Содержание</a:t>
                      </a:r>
                    </a:p>
                  </a:txBody>
                  <a:tcPr marL="0" marR="0" marT="0" marB="0">
                    <a:lnL>
                      <a:noFill/>
                    </a:lnL>
                    <a:lnR>
                      <a:noFill/>
                    </a:lnR>
                    <a:lnB>
                      <a:noFill/>
                    </a:lnB>
                    <a:solidFill>
                      <a:srgbClr val="FFFFFF"/>
                    </a:solidFill>
                  </a:tcPr>
                </a:tc>
                <a:tc>
                  <a:txBody>
                    <a:bodyPr/>
                    <a:lstStyle/>
                    <a:p>
                      <a:pPr algn="ctr"/>
                      <a:r>
                        <a:rPr lang="ru-RU" sz="1400"/>
                        <a:t>Витамин</a:t>
                      </a:r>
                    </a:p>
                  </a:txBody>
                  <a:tcPr marL="0" marR="0" marT="0" marB="0">
                    <a:lnL>
                      <a:noFill/>
                    </a:lnL>
                    <a:lnR>
                      <a:noFill/>
                    </a:lnR>
                    <a:lnB>
                      <a:noFill/>
                    </a:lnB>
                    <a:solidFill>
                      <a:srgbClr val="FFFFFF"/>
                    </a:solidFill>
                  </a:tcPr>
                </a:tc>
                <a:tc>
                  <a:txBody>
                    <a:bodyPr/>
                    <a:lstStyle/>
                    <a:p>
                      <a:pPr algn="ctr"/>
                      <a:r>
                        <a:rPr lang="ru-RU" sz="1400" dirty="0"/>
                        <a:t>Содержание</a:t>
                      </a:r>
                    </a:p>
                  </a:txBody>
                  <a:tcPr marL="0" marR="0" marT="0" marB="0">
                    <a:lnL>
                      <a:noFill/>
                    </a:lnL>
                    <a:lnR>
                      <a:noFill/>
                    </a:lnR>
                    <a:lnB>
                      <a:noFill/>
                    </a:lnB>
                    <a:solidFill>
                      <a:srgbClr val="FFFFFF"/>
                    </a:solidFill>
                  </a:tcPr>
                </a:tc>
              </a:tr>
              <a:tr h="317043">
                <a:tc>
                  <a:txBody>
                    <a:bodyPr/>
                    <a:lstStyle/>
                    <a:p>
                      <a:pPr algn="ctr"/>
                      <a:r>
                        <a:rPr lang="ru-RU" sz="1400" dirty="0"/>
                        <a:t>Тиамин (В1)</a:t>
                      </a:r>
                    </a:p>
                  </a:txBody>
                  <a:tcPr marL="0" marR="0" marT="0" marB="0">
                    <a:lnL>
                      <a:noFill/>
                    </a:lnL>
                    <a:lnR>
                      <a:noFill/>
                    </a:lnR>
                    <a:lnT>
                      <a:noFill/>
                    </a:lnT>
                    <a:lnB>
                      <a:noFill/>
                    </a:lnB>
                    <a:solidFill>
                      <a:srgbClr val="FFFFFF"/>
                    </a:solidFill>
                  </a:tcPr>
                </a:tc>
                <a:tc>
                  <a:txBody>
                    <a:bodyPr/>
                    <a:lstStyle/>
                    <a:p>
                      <a:pPr algn="ctr"/>
                      <a:r>
                        <a:rPr lang="ru-RU" sz="1400"/>
                        <a:t>0,47-0,68</a:t>
                      </a:r>
                    </a:p>
                  </a:txBody>
                  <a:tcPr marL="0" marR="0" marT="0" marB="0">
                    <a:lnL>
                      <a:noFill/>
                    </a:lnL>
                    <a:lnR>
                      <a:noFill/>
                    </a:lnR>
                    <a:lnT>
                      <a:noFill/>
                    </a:lnT>
                    <a:lnB>
                      <a:noFill/>
                    </a:lnB>
                    <a:solidFill>
                      <a:srgbClr val="FFFFFF"/>
                    </a:solidFill>
                  </a:tcPr>
                </a:tc>
                <a:tc>
                  <a:txBody>
                    <a:bodyPr/>
                    <a:lstStyle/>
                    <a:p>
                      <a:pPr algn="ctr"/>
                      <a:r>
                        <a:rPr lang="ru-RU" sz="1400"/>
                        <a:t>Липоевая кислота</a:t>
                      </a:r>
                    </a:p>
                  </a:txBody>
                  <a:tcPr marL="0" marR="0" marT="0" marB="0">
                    <a:lnL>
                      <a:noFill/>
                    </a:lnL>
                    <a:lnR>
                      <a:noFill/>
                    </a:lnR>
                    <a:lnT>
                      <a:noFill/>
                    </a:lnT>
                    <a:lnB>
                      <a:noFill/>
                    </a:lnB>
                    <a:solidFill>
                      <a:srgbClr val="FFFFFF"/>
                    </a:solidFill>
                  </a:tcPr>
                </a:tc>
                <a:tc>
                  <a:txBody>
                    <a:bodyPr/>
                    <a:lstStyle/>
                    <a:p>
                      <a:pPr algn="ctr"/>
                      <a:r>
                        <a:rPr lang="ru-RU" sz="1400" dirty="0"/>
                        <a:t>0,06</a:t>
                      </a:r>
                    </a:p>
                  </a:txBody>
                  <a:tcPr marL="0" marR="0" marT="0" marB="0">
                    <a:lnL>
                      <a:noFill/>
                    </a:lnL>
                    <a:lnR>
                      <a:noFill/>
                    </a:lnR>
                    <a:lnT>
                      <a:noFill/>
                    </a:lnT>
                    <a:lnB>
                      <a:noFill/>
                    </a:lnB>
                    <a:solidFill>
                      <a:srgbClr val="FFFFFF"/>
                    </a:solidFill>
                  </a:tcPr>
                </a:tc>
              </a:tr>
              <a:tr h="317043">
                <a:tc>
                  <a:txBody>
                    <a:bodyPr/>
                    <a:lstStyle/>
                    <a:p>
                      <a:pPr algn="ctr"/>
                      <a:r>
                        <a:rPr lang="ru-RU" sz="1400" dirty="0"/>
                        <a:t>Рибофлавин (В2)</a:t>
                      </a:r>
                    </a:p>
                  </a:txBody>
                  <a:tcPr marL="0" marR="0" marT="0" marB="0">
                    <a:lnL>
                      <a:noFill/>
                    </a:lnL>
                    <a:lnR>
                      <a:noFill/>
                    </a:lnR>
                    <a:lnT>
                      <a:noFill/>
                    </a:lnT>
                    <a:lnB>
                      <a:noFill/>
                    </a:lnB>
                    <a:solidFill>
                      <a:srgbClr val="FFFFFF"/>
                    </a:solidFill>
                  </a:tcPr>
                </a:tc>
                <a:tc>
                  <a:txBody>
                    <a:bodyPr/>
                    <a:lstStyle/>
                    <a:p>
                      <a:pPr algn="ctr"/>
                      <a:r>
                        <a:rPr lang="ru-RU" sz="1400"/>
                        <a:t>0,30-0,60</a:t>
                      </a:r>
                    </a:p>
                  </a:txBody>
                  <a:tcPr marL="0" marR="0" marT="0" marB="0">
                    <a:lnL>
                      <a:noFill/>
                    </a:lnL>
                    <a:lnR>
                      <a:noFill/>
                    </a:lnR>
                    <a:lnT>
                      <a:noFill/>
                    </a:lnT>
                    <a:lnB>
                      <a:noFill/>
                    </a:lnB>
                    <a:solidFill>
                      <a:srgbClr val="FFFFFF"/>
                    </a:solidFill>
                  </a:tcPr>
                </a:tc>
                <a:tc>
                  <a:txBody>
                    <a:bodyPr/>
                    <a:lstStyle/>
                    <a:p>
                      <a:pPr algn="ctr"/>
                      <a:r>
                        <a:rPr lang="ru-RU" sz="1400"/>
                        <a:t>Биотин (Н)</a:t>
                      </a:r>
                    </a:p>
                  </a:txBody>
                  <a:tcPr marL="0" marR="0" marT="0" marB="0">
                    <a:lnL>
                      <a:noFill/>
                    </a:lnL>
                    <a:lnR>
                      <a:noFill/>
                    </a:lnR>
                    <a:lnT>
                      <a:noFill/>
                    </a:lnT>
                    <a:lnB>
                      <a:noFill/>
                    </a:lnB>
                    <a:solidFill>
                      <a:srgbClr val="FFFFFF"/>
                    </a:solidFill>
                  </a:tcPr>
                </a:tc>
                <a:tc>
                  <a:txBody>
                    <a:bodyPr/>
                    <a:lstStyle/>
                    <a:p>
                      <a:pPr algn="ctr"/>
                      <a:r>
                        <a:rPr lang="ru-RU" sz="1400"/>
                        <a:t>0,03</a:t>
                      </a:r>
                    </a:p>
                  </a:txBody>
                  <a:tcPr marL="0" marR="0" marT="0" marB="0">
                    <a:lnL>
                      <a:noFill/>
                    </a:lnL>
                    <a:lnR>
                      <a:noFill/>
                    </a:lnR>
                    <a:lnT>
                      <a:noFill/>
                    </a:lnT>
                    <a:lnB>
                      <a:noFill/>
                    </a:lnB>
                    <a:solidFill>
                      <a:srgbClr val="FFFFFF"/>
                    </a:solidFill>
                  </a:tcPr>
                </a:tc>
              </a:tr>
              <a:tr h="475565">
                <a:tc>
                  <a:txBody>
                    <a:bodyPr/>
                    <a:lstStyle/>
                    <a:p>
                      <a:pPr algn="ctr"/>
                      <a:r>
                        <a:rPr lang="ru-RU" sz="1400"/>
                        <a:t>Пантатеновая кислота (В3)</a:t>
                      </a:r>
                    </a:p>
                  </a:txBody>
                  <a:tcPr marL="0" marR="0" marT="0" marB="0">
                    <a:lnL>
                      <a:noFill/>
                    </a:lnL>
                    <a:lnR>
                      <a:noFill/>
                    </a:lnR>
                    <a:lnT>
                      <a:noFill/>
                    </a:lnT>
                    <a:lnB>
                      <a:noFill/>
                    </a:lnB>
                    <a:solidFill>
                      <a:srgbClr val="FFFFFF"/>
                    </a:solidFill>
                  </a:tcPr>
                </a:tc>
                <a:tc>
                  <a:txBody>
                    <a:bodyPr/>
                    <a:lstStyle/>
                    <a:p>
                      <a:pPr algn="ctr"/>
                      <a:r>
                        <a:rPr lang="ru-RU" sz="1400" dirty="0"/>
                        <a:t>0,90</a:t>
                      </a:r>
                    </a:p>
                  </a:txBody>
                  <a:tcPr marL="0" marR="0" marT="0" marB="0">
                    <a:lnL>
                      <a:noFill/>
                    </a:lnL>
                    <a:lnR>
                      <a:noFill/>
                    </a:lnR>
                    <a:lnT>
                      <a:noFill/>
                    </a:lnT>
                    <a:lnB>
                      <a:noFill/>
                    </a:lnB>
                    <a:solidFill>
                      <a:srgbClr val="FFFFFF"/>
                    </a:solidFill>
                  </a:tcPr>
                </a:tc>
                <a:tc>
                  <a:txBody>
                    <a:bodyPr/>
                    <a:lstStyle/>
                    <a:p>
                      <a:pPr algn="ctr"/>
                      <a:r>
                        <a:rPr lang="ru-RU" sz="1400"/>
                        <a:t>Никотинамид- ниацин (РР или В5)</a:t>
                      </a:r>
                    </a:p>
                  </a:txBody>
                  <a:tcPr marL="0" marR="0" marT="0" marB="0">
                    <a:lnL>
                      <a:noFill/>
                    </a:lnL>
                    <a:lnR>
                      <a:noFill/>
                    </a:lnR>
                    <a:lnT>
                      <a:noFill/>
                    </a:lnT>
                    <a:lnB>
                      <a:noFill/>
                    </a:lnB>
                    <a:solidFill>
                      <a:srgbClr val="FFFFFF"/>
                    </a:solidFill>
                  </a:tcPr>
                </a:tc>
                <a:tc>
                  <a:txBody>
                    <a:bodyPr/>
                    <a:lstStyle/>
                    <a:p>
                      <a:pPr algn="ctr"/>
                      <a:r>
                        <a:rPr lang="ru-RU" sz="1400"/>
                        <a:t>3,7-5,6</a:t>
                      </a:r>
                    </a:p>
                  </a:txBody>
                  <a:tcPr marL="0" marR="0" marT="0" marB="0">
                    <a:lnL>
                      <a:noFill/>
                    </a:lnL>
                    <a:lnR>
                      <a:noFill/>
                    </a:lnR>
                    <a:lnT>
                      <a:noFill/>
                    </a:lnT>
                    <a:lnB>
                      <a:noFill/>
                    </a:lnB>
                    <a:solidFill>
                      <a:srgbClr val="FFFFFF"/>
                    </a:solidFill>
                  </a:tcPr>
                </a:tc>
              </a:tr>
              <a:tr h="317043">
                <a:tc>
                  <a:txBody>
                    <a:bodyPr/>
                    <a:lstStyle/>
                    <a:p>
                      <a:r>
                        <a:rPr lang="ru-RU" sz="1400"/>
                        <a:t>Пиридоксин (В6)</a:t>
                      </a:r>
                    </a:p>
                  </a:txBody>
                  <a:tcPr marL="0" marR="0" marT="0" marB="0">
                    <a:lnL>
                      <a:noFill/>
                    </a:lnL>
                    <a:lnR>
                      <a:noFill/>
                    </a:lnR>
                    <a:lnT>
                      <a:noFill/>
                    </a:lnT>
                    <a:lnB>
                      <a:noFill/>
                    </a:lnB>
                    <a:solidFill>
                      <a:srgbClr val="FFFFFF"/>
                    </a:solidFill>
                  </a:tcPr>
                </a:tc>
                <a:tc>
                  <a:txBody>
                    <a:bodyPr/>
                    <a:lstStyle/>
                    <a:p>
                      <a:pPr algn="ctr"/>
                      <a:r>
                        <a:rPr lang="ru-RU" sz="1400" dirty="0"/>
                        <a:t>0,3-3,0</a:t>
                      </a:r>
                    </a:p>
                  </a:txBody>
                  <a:tcPr marL="0" marR="0" marT="0" marB="0">
                    <a:lnL>
                      <a:noFill/>
                    </a:lnL>
                    <a:lnR>
                      <a:noFill/>
                    </a:lnR>
                    <a:lnT>
                      <a:noFill/>
                    </a:lnT>
                    <a:lnB>
                      <a:noFill/>
                    </a:lnB>
                    <a:solidFill>
                      <a:srgbClr val="FFFFFF"/>
                    </a:solidFill>
                  </a:tcPr>
                </a:tc>
                <a:tc>
                  <a:txBody>
                    <a:bodyPr/>
                    <a:lstStyle/>
                    <a:p>
                      <a:pPr algn="ctr"/>
                      <a:r>
                        <a:rPr lang="ru-RU" sz="1400"/>
                        <a:t>Аскорбиновая кислота (С)</a:t>
                      </a:r>
                    </a:p>
                  </a:txBody>
                  <a:tcPr marL="0" marR="0" marT="0" marB="0">
                    <a:lnL>
                      <a:noFill/>
                    </a:lnL>
                    <a:lnR>
                      <a:noFill/>
                    </a:lnR>
                    <a:lnT>
                      <a:noFill/>
                    </a:lnT>
                    <a:lnB>
                      <a:noFill/>
                    </a:lnB>
                    <a:solidFill>
                      <a:srgbClr val="FFFFFF"/>
                    </a:solidFill>
                  </a:tcPr>
                </a:tc>
                <a:tc>
                  <a:txBody>
                    <a:bodyPr/>
                    <a:lstStyle/>
                    <a:p>
                      <a:pPr algn="ctr"/>
                      <a:r>
                        <a:rPr lang="ru-RU" sz="1400"/>
                        <a:t>3,0-362,0</a:t>
                      </a:r>
                    </a:p>
                  </a:txBody>
                  <a:tcPr marL="0" marR="0" marT="0" marB="0">
                    <a:lnL>
                      <a:noFill/>
                    </a:lnL>
                    <a:lnR>
                      <a:noFill/>
                    </a:lnR>
                    <a:lnT>
                      <a:noFill/>
                    </a:lnT>
                    <a:lnB>
                      <a:noFill/>
                    </a:lnB>
                    <a:solidFill>
                      <a:srgbClr val="FFFFFF"/>
                    </a:solidFill>
                  </a:tcPr>
                </a:tc>
              </a:tr>
              <a:tr h="317043">
                <a:tc>
                  <a:txBody>
                    <a:bodyPr/>
                    <a:lstStyle/>
                    <a:p>
                      <a:pPr algn="ctr"/>
                      <a:r>
                        <a:rPr lang="ru-RU" sz="1400"/>
                        <a:t>Фолиевая кислота (В9)</a:t>
                      </a:r>
                    </a:p>
                  </a:txBody>
                  <a:tcPr marL="0" marR="0" marT="0" marB="0">
                    <a:lnL>
                      <a:noFill/>
                    </a:lnL>
                    <a:lnR>
                      <a:noFill/>
                    </a:lnR>
                    <a:lnT>
                      <a:noFill/>
                    </a:lnT>
                    <a:lnB>
                      <a:noFill/>
                    </a:lnB>
                    <a:solidFill>
                      <a:srgbClr val="FFFFFF"/>
                    </a:solidFill>
                  </a:tcPr>
                </a:tc>
                <a:tc>
                  <a:txBody>
                    <a:bodyPr/>
                    <a:lstStyle/>
                    <a:p>
                      <a:pPr algn="ctr"/>
                      <a:r>
                        <a:rPr lang="ru-RU" sz="1400" dirty="0"/>
                        <a:t>0,06</a:t>
                      </a:r>
                    </a:p>
                  </a:txBody>
                  <a:tcPr marL="0" marR="0" marT="0" marB="0">
                    <a:lnL>
                      <a:noFill/>
                    </a:lnL>
                    <a:lnR>
                      <a:noFill/>
                    </a:lnR>
                    <a:lnT>
                      <a:noFill/>
                    </a:lnT>
                    <a:lnB>
                      <a:noFill/>
                    </a:lnB>
                    <a:solidFill>
                      <a:srgbClr val="FFFFFF"/>
                    </a:solidFill>
                  </a:tcPr>
                </a:tc>
                <a:tc>
                  <a:txBody>
                    <a:bodyPr/>
                    <a:lstStyle/>
                    <a:p>
                      <a:pPr algn="ctr"/>
                      <a:r>
                        <a:rPr lang="ru-RU" sz="1400" dirty="0"/>
                        <a:t>Каротин (витамин А)</a:t>
                      </a:r>
                    </a:p>
                  </a:txBody>
                  <a:tcPr marL="0" marR="0" marT="0" marB="0">
                    <a:lnL>
                      <a:noFill/>
                    </a:lnL>
                    <a:lnR>
                      <a:noFill/>
                    </a:lnR>
                    <a:lnT>
                      <a:noFill/>
                    </a:lnT>
                    <a:lnB>
                      <a:noFill/>
                    </a:lnB>
                    <a:solidFill>
                      <a:srgbClr val="FFFFFF"/>
                    </a:solidFill>
                  </a:tcPr>
                </a:tc>
                <a:tc>
                  <a:txBody>
                    <a:bodyPr/>
                    <a:lstStyle/>
                    <a:p>
                      <a:pPr algn="ctr"/>
                      <a:r>
                        <a:rPr lang="ru-RU" sz="1400"/>
                        <a:t>0,24-0,27</a:t>
                      </a:r>
                    </a:p>
                  </a:txBody>
                  <a:tcPr marL="0" marR="0" marT="0" marB="0">
                    <a:lnL>
                      <a:noFill/>
                    </a:lnL>
                    <a:lnR>
                      <a:noFill/>
                    </a:lnR>
                    <a:lnT>
                      <a:noFill/>
                    </a:lnT>
                    <a:lnB>
                      <a:noFill/>
                    </a:lnB>
                    <a:solidFill>
                      <a:srgbClr val="FFFFFF"/>
                    </a:solidFill>
                  </a:tcPr>
                </a:tc>
              </a:tr>
              <a:tr h="317043">
                <a:tc>
                  <a:txBody>
                    <a:bodyPr/>
                    <a:lstStyle/>
                    <a:p>
                      <a:pPr algn="ctr"/>
                      <a:r>
                        <a:rPr lang="ru-RU" sz="1400"/>
                        <a:t>Цианкобаламин (В12)</a:t>
                      </a:r>
                    </a:p>
                  </a:txBody>
                  <a:tcPr marL="0" marR="0" marT="0" marB="0">
                    <a:lnL>
                      <a:noFill/>
                    </a:lnL>
                    <a:lnR>
                      <a:noFill/>
                    </a:lnR>
                    <a:lnT>
                      <a:noFill/>
                    </a:lnT>
                    <a:lnB>
                      <a:noFill/>
                    </a:lnB>
                    <a:solidFill>
                      <a:srgbClr val="FFFFFF"/>
                    </a:solidFill>
                  </a:tcPr>
                </a:tc>
                <a:tc>
                  <a:txBody>
                    <a:bodyPr/>
                    <a:lstStyle/>
                    <a:p>
                      <a:pPr algn="ctr"/>
                      <a:r>
                        <a:rPr lang="ru-RU" sz="1400"/>
                        <a:t>0,3-7,6</a:t>
                      </a:r>
                    </a:p>
                  </a:txBody>
                  <a:tcPr marL="0" marR="0" marT="0" marB="0">
                    <a:lnL>
                      <a:noFill/>
                    </a:lnL>
                    <a:lnR>
                      <a:noFill/>
                    </a:lnR>
                    <a:lnT>
                      <a:noFill/>
                    </a:lnT>
                    <a:lnB>
                      <a:noFill/>
                    </a:lnB>
                    <a:solidFill>
                      <a:srgbClr val="FFFFFF"/>
                    </a:solidFill>
                  </a:tcPr>
                </a:tc>
                <a:tc>
                  <a:txBody>
                    <a:bodyPr/>
                    <a:lstStyle/>
                    <a:p>
                      <a:pPr algn="ctr"/>
                      <a:r>
                        <a:rPr lang="ru-RU" sz="1400" dirty="0"/>
                        <a:t>Витамин </a:t>
                      </a:r>
                      <a:r>
                        <a:rPr lang="en-US" sz="1400" dirty="0"/>
                        <a:t>D </a:t>
                      </a:r>
                    </a:p>
                  </a:txBody>
                  <a:tcPr marL="0" marR="0" marT="0" marB="0">
                    <a:lnL>
                      <a:noFill/>
                    </a:lnL>
                    <a:lnR>
                      <a:noFill/>
                    </a:lnR>
                    <a:lnT>
                      <a:noFill/>
                    </a:lnT>
                    <a:lnB>
                      <a:noFill/>
                    </a:lnB>
                    <a:solidFill>
                      <a:srgbClr val="FFFFFF"/>
                    </a:solidFill>
                  </a:tcPr>
                </a:tc>
                <a:tc>
                  <a:txBody>
                    <a:bodyPr/>
                    <a:lstStyle/>
                    <a:p>
                      <a:pPr algn="ctr"/>
                      <a:r>
                        <a:rPr lang="ru-RU" sz="1400" dirty="0"/>
                        <a:t>0,009-0,01</a:t>
                      </a:r>
                    </a:p>
                  </a:txBody>
                  <a:tcPr marL="0" marR="0" marT="0" marB="0">
                    <a:lnL>
                      <a:noFill/>
                    </a:lnL>
                    <a:lnR>
                      <a:noFill/>
                    </a:lnR>
                    <a:lnT>
                      <a:noFill/>
                    </a:lnT>
                    <a:lnB>
                      <a:noFill/>
                    </a:lnB>
                    <a:solidFill>
                      <a:srgbClr val="FFFFFF"/>
                    </a:solidFill>
                  </a:tcPr>
                </a:tc>
              </a:tr>
              <a:tr h="317043">
                <a:tc>
                  <a:txBody>
                    <a:bodyPr/>
                    <a:lstStyle/>
                    <a:p>
                      <a:pPr algn="ctr"/>
                      <a:r>
                        <a:rPr lang="en-US" sz="1400"/>
                        <a:t>a-</a:t>
                      </a:r>
                      <a:r>
                        <a:rPr lang="ru-RU" sz="1400"/>
                        <a:t>Токоферол (Е)</a:t>
                      </a:r>
                    </a:p>
                  </a:txBody>
                  <a:tcPr marL="0" marR="0" marT="0" marB="0">
                    <a:lnL>
                      <a:noFill/>
                    </a:lnL>
                    <a:lnR>
                      <a:noFill/>
                    </a:lnR>
                    <a:lnT>
                      <a:noFill/>
                    </a:lnT>
                    <a:lnB>
                      <a:noFill/>
                    </a:lnB>
                    <a:solidFill>
                      <a:srgbClr val="FFFFFF"/>
                    </a:solidFill>
                  </a:tcPr>
                </a:tc>
                <a:tc>
                  <a:txBody>
                    <a:bodyPr/>
                    <a:lstStyle/>
                    <a:p>
                      <a:pPr algn="ctr"/>
                      <a:r>
                        <a:rPr lang="ru-RU" sz="1400"/>
                        <a:t>4,4-5,9</a:t>
                      </a:r>
                    </a:p>
                  </a:txBody>
                  <a:tcPr marL="0" marR="0" marT="0" marB="0">
                    <a:lnL>
                      <a:noFill/>
                    </a:lnL>
                    <a:lnR>
                      <a:noFill/>
                    </a:lnR>
                    <a:lnT>
                      <a:noFill/>
                    </a:lnT>
                    <a:lnB>
                      <a:noFill/>
                    </a:lnB>
                    <a:solidFill>
                      <a:srgbClr val="FFFFFF"/>
                    </a:solidFill>
                  </a:tcPr>
                </a:tc>
                <a:tc>
                  <a:txBody>
                    <a:bodyPr/>
                    <a:lstStyle/>
                    <a:p>
                      <a:pPr algn="ctr"/>
                      <a:r>
                        <a:rPr lang="ru-RU" sz="1400" dirty="0"/>
                        <a:t>Холин</a:t>
                      </a:r>
                    </a:p>
                  </a:txBody>
                  <a:tcPr marL="0" marR="0" marT="0" marB="0">
                    <a:lnL>
                      <a:noFill/>
                    </a:lnL>
                    <a:lnR>
                      <a:noFill/>
                    </a:lnR>
                    <a:lnT>
                      <a:noFill/>
                    </a:lnT>
                    <a:lnB>
                      <a:noFill/>
                    </a:lnB>
                    <a:solidFill>
                      <a:srgbClr val="FFFFFF"/>
                    </a:solidFill>
                  </a:tcPr>
                </a:tc>
                <a:tc>
                  <a:txBody>
                    <a:bodyPr/>
                    <a:lstStyle/>
                    <a:p>
                      <a:pPr algn="ctr"/>
                      <a:r>
                        <a:rPr lang="ru-RU" sz="1400" dirty="0"/>
                        <a:t>2,4-62,0</a:t>
                      </a:r>
                    </a:p>
                  </a:txBody>
                  <a:tcPr marL="0" marR="0" marT="0" marB="0">
                    <a:lnL>
                      <a:noFill/>
                    </a:lnL>
                    <a:lnR>
                      <a:noFill/>
                    </a:lnR>
                    <a:lnT>
                      <a:noFill/>
                    </a:lnT>
                    <a:lnB>
                      <a:noFill/>
                    </a:lnB>
                    <a:solidFill>
                      <a:srgbClr val="FFFFFF"/>
                    </a:solidFill>
                  </a:tcPr>
                </a:tc>
              </a:tr>
              <a:tr h="426676">
                <a:tc>
                  <a:txBody>
                    <a:bodyPr/>
                    <a:lstStyle/>
                    <a:p>
                      <a:pPr algn="ctr"/>
                      <a:r>
                        <a:rPr lang="ru-RU" sz="1400" dirty="0" err="1"/>
                        <a:t>Инозитол</a:t>
                      </a:r>
                      <a:endParaRPr lang="ru-RU" sz="1400" dirty="0"/>
                    </a:p>
                  </a:txBody>
                  <a:tcPr marL="0" marR="0" marT="0" marB="0">
                    <a:lnL>
                      <a:noFill/>
                    </a:lnL>
                    <a:lnR>
                      <a:noFill/>
                    </a:lnR>
                    <a:lnT>
                      <a:noFill/>
                    </a:lnT>
                    <a:lnB>
                      <a:noFill/>
                    </a:lnB>
                    <a:solidFill>
                      <a:srgbClr val="FFFFFF"/>
                    </a:solidFill>
                  </a:tcPr>
                </a:tc>
                <a:tc>
                  <a:txBody>
                    <a:bodyPr/>
                    <a:lstStyle/>
                    <a:p>
                      <a:pPr algn="ctr"/>
                      <a:r>
                        <a:rPr lang="ru-RU" sz="1400" dirty="0"/>
                        <a:t>6,0-119,0</a:t>
                      </a:r>
                    </a:p>
                  </a:txBody>
                  <a:tcPr marL="0" marR="0" marT="0" marB="0">
                    <a:lnL>
                      <a:noFill/>
                    </a:lnL>
                    <a:lnR>
                      <a:noFill/>
                    </a:lnR>
                    <a:lnT>
                      <a:noFill/>
                    </a:lnT>
                    <a:lnB>
                      <a:noFill/>
                    </a:lnB>
                    <a:solidFill>
                      <a:srgbClr val="FFFFFF"/>
                    </a:solidFill>
                  </a:tcPr>
                </a:tc>
                <a:tc>
                  <a:txBody>
                    <a:bodyPr/>
                    <a:lstStyle/>
                    <a:p>
                      <a:pPr algn="ctr"/>
                      <a:r>
                        <a:rPr lang="ru-RU" sz="1400" dirty="0"/>
                        <a:t> </a:t>
                      </a:r>
                    </a:p>
                  </a:txBody>
                  <a:tcPr marL="0" marR="0" marT="0" marB="0">
                    <a:lnL>
                      <a:noFill/>
                    </a:lnL>
                    <a:lnR>
                      <a:noFill/>
                    </a:lnR>
                    <a:lnT>
                      <a:noFill/>
                    </a:lnT>
                    <a:lnB>
                      <a:noFill/>
                    </a:lnB>
                    <a:solidFill>
                      <a:srgbClr val="FFFFFF"/>
                    </a:solidFill>
                  </a:tcPr>
                </a:tc>
                <a:tc>
                  <a:txBody>
                    <a:bodyPr/>
                    <a:lstStyle/>
                    <a:p>
                      <a:pPr algn="ctr"/>
                      <a:r>
                        <a:rPr lang="ru-RU" sz="1400" dirty="0"/>
                        <a:t> </a:t>
                      </a:r>
                    </a:p>
                    <a:p>
                      <a:r>
                        <a:rPr lang="ru-RU" sz="1400" dirty="0"/>
                        <a:t> </a:t>
                      </a:r>
                    </a:p>
                  </a:txBody>
                  <a:tcPr marL="0" marR="0" marT="0" marB="0">
                    <a:lnL>
                      <a:noFill/>
                    </a:lnL>
                    <a:lnR>
                      <a:noFill/>
                    </a:lnR>
                    <a:lnT>
                      <a:noFill/>
                    </a:lnT>
                    <a:lnB>
                      <a:noFill/>
                    </a:lnB>
                    <a:solidFill>
                      <a:srgbClr val="FFFFFF"/>
                    </a:solidFill>
                  </a:tcPr>
                </a:tc>
              </a:tr>
            </a:tbl>
          </a:graphicData>
        </a:graphic>
      </p:graphicFrame>
      <p:sp>
        <p:nvSpPr>
          <p:cNvPr id="47144" name="Rectangle 1"/>
          <p:cNvSpPr>
            <a:spLocks noChangeArrowheads="1"/>
          </p:cNvSpPr>
          <p:nvPr/>
        </p:nvSpPr>
        <p:spPr bwMode="auto">
          <a:xfrm>
            <a:off x="1809751" y="285751"/>
            <a:ext cx="8429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ru-RU" altLang="ru-RU" sz="2400" b="1">
                <a:solidFill>
                  <a:srgbClr val="0066AF"/>
                </a:solidFill>
                <a:latin typeface="Verdana" panose="020B0604030504040204" pitchFamily="34" charset="0"/>
              </a:rPr>
              <a:t>Содержание витаминов в бурых морских водорослях </a:t>
            </a:r>
            <a:br>
              <a:rPr lang="ru-RU" altLang="ru-RU" sz="2400" b="1">
                <a:solidFill>
                  <a:srgbClr val="0066AF"/>
                </a:solidFill>
                <a:latin typeface="Verdana" panose="020B0604030504040204" pitchFamily="34" charset="0"/>
              </a:rPr>
            </a:br>
            <a:r>
              <a:rPr lang="ru-RU" altLang="ru-RU" sz="2400" b="1">
                <a:solidFill>
                  <a:srgbClr val="0066AF"/>
                </a:solidFill>
                <a:latin typeface="Verdana" panose="020B0604030504040204" pitchFamily="34" charset="0"/>
              </a:rPr>
              <a:t>(в % сухого остатка)</a:t>
            </a:r>
            <a:endParaRPr lang="ru-RU" altLang="ru-RU" sz="2400">
              <a:solidFill>
                <a:prstClr val="black"/>
              </a:solidFill>
            </a:endParaRPr>
          </a:p>
          <a:p>
            <a:pPr algn="ctr" fontAlgn="base">
              <a:spcBef>
                <a:spcPct val="0"/>
              </a:spcBef>
              <a:spcAft>
                <a:spcPct val="0"/>
              </a:spcAft>
            </a:pPr>
            <a:r>
              <a:rPr lang="ru-RU" altLang="ru-RU" sz="2400" b="1">
                <a:solidFill>
                  <a:srgbClr val="0066AF"/>
                </a:solidFill>
              </a:rPr>
              <a:t> </a:t>
            </a:r>
            <a:endParaRPr lang="ru-RU" altLang="ru-RU" sz="2400">
              <a:solidFill>
                <a:prstClr val="black"/>
              </a:solidFill>
            </a:endParaRPr>
          </a:p>
          <a:p>
            <a:pPr algn="ctr" fontAlgn="base">
              <a:spcBef>
                <a:spcPct val="0"/>
              </a:spcBef>
              <a:spcAft>
                <a:spcPct val="0"/>
              </a:spcAft>
            </a:pPr>
            <a:r>
              <a:rPr lang="ru-RU" altLang="ru-RU">
                <a:solidFill>
                  <a:prstClr val="black"/>
                </a:solidFill>
              </a:rPr>
              <a:t> </a:t>
            </a:r>
          </a:p>
        </p:txBody>
      </p:sp>
    </p:spTree>
    <p:extLst>
      <p:ext uri="{BB962C8B-B14F-4D97-AF65-F5344CB8AC3E}">
        <p14:creationId xmlns:p14="http://schemas.microsoft.com/office/powerpoint/2010/main" val="31819710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Маннит*"/>
          <p:cNvPicPr>
            <a:picLocks noChangeAspect="1" noChangeArrowheads="1"/>
          </p:cNvPicPr>
          <p:nvPr/>
        </p:nvPicPr>
        <p:blipFill>
          <a:blip r:embed="rId3"/>
          <a:srcRect/>
          <a:stretch>
            <a:fillRect/>
          </a:stretch>
        </p:blipFill>
        <p:spPr bwMode="auto">
          <a:xfrm>
            <a:off x="8167688" y="0"/>
            <a:ext cx="2379662" cy="1747838"/>
          </a:xfrm>
          <a:prstGeom prst="rect">
            <a:avLst/>
          </a:prstGeom>
          <a:solidFill>
            <a:schemeClr val="bg2"/>
          </a:solidFill>
          <a:ln>
            <a:solidFill>
              <a:schemeClr val="accent6"/>
            </a:solidFill>
          </a:ln>
        </p:spPr>
      </p:pic>
      <p:sp>
        <p:nvSpPr>
          <p:cNvPr id="48131" name="Прямоугольник 2"/>
          <p:cNvSpPr>
            <a:spLocks noChangeArrowheads="1"/>
          </p:cNvSpPr>
          <p:nvPr/>
        </p:nvSpPr>
        <p:spPr bwMode="auto">
          <a:xfrm>
            <a:off x="1524000" y="357189"/>
            <a:ext cx="86439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ru-RU" altLang="ru-RU" sz="2400" b="1">
                <a:solidFill>
                  <a:prstClr val="black"/>
                </a:solidFill>
              </a:rPr>
              <a:t>Маннит</a:t>
            </a:r>
          </a:p>
          <a:p>
            <a:pPr eaLnBrk="1" fontAlgn="base" hangingPunct="1">
              <a:spcBef>
                <a:spcPct val="0"/>
              </a:spcBef>
              <a:spcAft>
                <a:spcPct val="0"/>
              </a:spcAft>
            </a:pPr>
            <a:r>
              <a:rPr lang="ru-RU" altLang="ru-RU" b="1">
                <a:solidFill>
                  <a:prstClr val="black"/>
                </a:solidFill>
              </a:rPr>
              <a:t>Фармакологическое действие</a:t>
            </a:r>
            <a:r>
              <a:rPr lang="ru-RU" altLang="ru-RU">
                <a:solidFill>
                  <a:prstClr val="black"/>
                </a:solidFill>
              </a:rPr>
              <a:t>: противоотечное, </a:t>
            </a:r>
          </a:p>
          <a:p>
            <a:pPr eaLnBrk="1" fontAlgn="base" hangingPunct="1">
              <a:spcBef>
                <a:spcPct val="0"/>
              </a:spcBef>
              <a:spcAft>
                <a:spcPct val="0"/>
              </a:spcAft>
            </a:pPr>
            <a:r>
              <a:rPr lang="ru-RU" altLang="ru-RU">
                <a:solidFill>
                  <a:prstClr val="black"/>
                </a:solidFill>
              </a:rPr>
              <a:t>Диуретическое</a:t>
            </a:r>
          </a:p>
          <a:p>
            <a:pPr eaLnBrk="1" fontAlgn="base" hangingPunct="1">
              <a:spcBef>
                <a:spcPct val="0"/>
              </a:spcBef>
              <a:spcAft>
                <a:spcPct val="0"/>
              </a:spcAft>
            </a:pPr>
            <a:endParaRPr lang="ru-RU" altLang="ru-RU">
              <a:solidFill>
                <a:prstClr val="black"/>
              </a:solidFill>
            </a:endParaRPr>
          </a:p>
        </p:txBody>
      </p:sp>
      <p:sp>
        <p:nvSpPr>
          <p:cNvPr id="48132" name="Прямоугольник 3"/>
          <p:cNvSpPr>
            <a:spLocks noChangeArrowheads="1"/>
          </p:cNvSpPr>
          <p:nvPr/>
        </p:nvSpPr>
        <p:spPr bwMode="auto">
          <a:xfrm>
            <a:off x="1738314" y="1857376"/>
            <a:ext cx="892968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b="1">
                <a:solidFill>
                  <a:prstClr val="black"/>
                </a:solidFill>
              </a:rPr>
              <a:t>Применение</a:t>
            </a:r>
            <a:r>
              <a:rPr lang="ru-RU" altLang="ru-RU">
                <a:solidFill>
                  <a:prstClr val="black"/>
                </a:solidFill>
              </a:rPr>
              <a:t>: Отек мозга, повышение внутричерепного давления при почечной или почечно-печеночной недостаточности, эпилептический статус, острый приступ глаукомы, операции с экстракорпоральным кровообращением, острая</a:t>
            </a:r>
          </a:p>
          <a:p>
            <a:pPr eaLnBrk="1" fontAlgn="base" hangingPunct="1">
              <a:spcBef>
                <a:spcPct val="0"/>
              </a:spcBef>
              <a:spcAft>
                <a:spcPct val="0"/>
              </a:spcAft>
            </a:pPr>
            <a:r>
              <a:rPr lang="ru-RU" altLang="ru-RU">
                <a:solidFill>
                  <a:prstClr val="black"/>
                </a:solidFill>
              </a:rPr>
              <a:t>                                       почечная (при сохраненной фильтрационной функции</a:t>
            </a:r>
          </a:p>
          <a:p>
            <a:pPr eaLnBrk="1" fontAlgn="base" hangingPunct="1">
              <a:spcBef>
                <a:spcPct val="0"/>
              </a:spcBef>
              <a:spcAft>
                <a:spcPct val="0"/>
              </a:spcAft>
            </a:pPr>
            <a:r>
              <a:rPr lang="ru-RU" altLang="ru-RU">
                <a:solidFill>
                  <a:prstClr val="black"/>
                </a:solidFill>
              </a:rPr>
              <a:t>                                       почек) и печеночная недостаточность,</a:t>
            </a:r>
          </a:p>
          <a:p>
            <a:pPr eaLnBrk="1" fontAlgn="base" hangingPunct="1">
              <a:spcBef>
                <a:spcPct val="0"/>
              </a:spcBef>
              <a:spcAft>
                <a:spcPct val="0"/>
              </a:spcAft>
            </a:pPr>
            <a:r>
              <a:rPr lang="ru-RU" altLang="ru-RU">
                <a:solidFill>
                  <a:prstClr val="black"/>
                </a:solidFill>
              </a:rPr>
              <a:t>                                       посттрансфузионные осложнения, вызванные введением</a:t>
            </a:r>
          </a:p>
          <a:p>
            <a:pPr eaLnBrk="1" fontAlgn="base" hangingPunct="1">
              <a:spcBef>
                <a:spcPct val="0"/>
              </a:spcBef>
              <a:spcAft>
                <a:spcPct val="0"/>
              </a:spcAft>
            </a:pPr>
            <a:r>
              <a:rPr lang="ru-RU" altLang="ru-RU">
                <a:solidFill>
                  <a:prstClr val="black"/>
                </a:solidFill>
              </a:rPr>
              <a:t>                                       несовместимой крови, острые отравления барбитуратами</a:t>
            </a:r>
          </a:p>
          <a:p>
            <a:pPr eaLnBrk="1" fontAlgn="base" hangingPunct="1">
              <a:spcBef>
                <a:spcPct val="0"/>
              </a:spcBef>
              <a:spcAft>
                <a:spcPct val="0"/>
              </a:spcAft>
            </a:pPr>
            <a:r>
              <a:rPr lang="ru-RU" altLang="ru-RU">
                <a:solidFill>
                  <a:prstClr val="black"/>
                </a:solidFill>
              </a:rPr>
              <a:t>                                       и др. веществами (форсированный диурез), для лечения</a:t>
            </a:r>
          </a:p>
          <a:p>
            <a:pPr eaLnBrk="1" fontAlgn="base" hangingPunct="1">
              <a:spcBef>
                <a:spcPct val="0"/>
              </a:spcBef>
              <a:spcAft>
                <a:spcPct val="0"/>
              </a:spcAft>
            </a:pPr>
            <a:r>
              <a:rPr lang="ru-RU" altLang="ru-RU">
                <a:solidFill>
                  <a:prstClr val="black"/>
                </a:solidFill>
              </a:rPr>
              <a:t>                                       муковисцидоза и бронхов, как диагностический тест на</a:t>
            </a:r>
          </a:p>
          <a:p>
            <a:pPr eaLnBrk="1" fontAlgn="base" hangingPunct="1">
              <a:spcBef>
                <a:spcPct val="0"/>
              </a:spcBef>
              <a:spcAft>
                <a:spcPct val="0"/>
              </a:spcAft>
            </a:pPr>
            <a:r>
              <a:rPr lang="ru-RU" altLang="ru-RU">
                <a:solidFill>
                  <a:prstClr val="black"/>
                </a:solidFill>
              </a:rPr>
              <a:t>                                       гиперчувствительность дыхательных путей, легкое       слабительное для детей.</a:t>
            </a:r>
          </a:p>
        </p:txBody>
      </p:sp>
      <p:pic>
        <p:nvPicPr>
          <p:cNvPr id="55300" name="Picture 4" descr="http://razbolit.ru/uploads/catalog/str.1_039_.jpg"/>
          <p:cNvPicPr>
            <a:picLocks noChangeAspect="1" noChangeArrowheads="1"/>
          </p:cNvPicPr>
          <p:nvPr/>
        </p:nvPicPr>
        <p:blipFill>
          <a:blip r:embed="rId4"/>
          <a:srcRect/>
          <a:stretch>
            <a:fillRect/>
          </a:stretch>
        </p:blipFill>
        <p:spPr bwMode="auto">
          <a:xfrm>
            <a:off x="1666876" y="2714626"/>
            <a:ext cx="2422525" cy="1863725"/>
          </a:xfrm>
          <a:prstGeom prst="rect">
            <a:avLst/>
          </a:prstGeom>
          <a:noFill/>
          <a:ln>
            <a:solidFill>
              <a:schemeClr val="accent6"/>
            </a:solidFill>
          </a:ln>
        </p:spPr>
      </p:pic>
    </p:spTree>
    <p:extLst>
      <p:ext uri="{BB962C8B-B14F-4D97-AF65-F5344CB8AC3E}">
        <p14:creationId xmlns:p14="http://schemas.microsoft.com/office/powerpoint/2010/main" val="1303521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Прямоугольник 1"/>
          <p:cNvSpPr>
            <a:spLocks noChangeArrowheads="1"/>
          </p:cNvSpPr>
          <p:nvPr/>
        </p:nvSpPr>
        <p:spPr bwMode="auto">
          <a:xfrm>
            <a:off x="5310189" y="571501"/>
            <a:ext cx="4929187"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sz="2000" b="1">
                <a:solidFill>
                  <a:prstClr val="black"/>
                </a:solidFill>
              </a:rPr>
              <a:t>Маннит</a:t>
            </a:r>
            <a:r>
              <a:rPr lang="ru-RU" altLang="ru-RU" sz="2000">
                <a:solidFill>
                  <a:prstClr val="black"/>
                </a:solidFill>
              </a:rPr>
              <a:t> и его производные применяют для получения поверхностно-активных веществ, олиф, смол, лаков, а также в пищевой промышленности (пищевая добавка </a:t>
            </a:r>
            <a:r>
              <a:rPr lang="ru-RU" altLang="ru-RU" sz="2000" b="1">
                <a:solidFill>
                  <a:prstClr val="black"/>
                </a:solidFill>
              </a:rPr>
              <a:t>Е421</a:t>
            </a:r>
            <a:r>
              <a:rPr lang="ru-RU" altLang="ru-RU" sz="2000">
                <a:solidFill>
                  <a:prstClr val="black"/>
                </a:solidFill>
              </a:rPr>
              <a:t>) (как стабилизатор, заменить сахара, может применяться для предотвращения образования комков),  парфюмерии (служит компонентом косметических средств). Используется в жевательных резинках. В промышленности его получают из морских бурых водорослей или каталитическим гидрированием сахарозы. Разработаны также методы химического синтеза маннита. </a:t>
            </a:r>
          </a:p>
        </p:txBody>
      </p:sp>
      <p:pic>
        <p:nvPicPr>
          <p:cNvPr id="49155" name="Picture 2" descr="Жвательная резинка Orbit 14г Сладкая мята ― DostavkaVtomske.RU">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4" y="2714626"/>
            <a:ext cx="2928937"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http://img64.imageshack.us/img64/599/zapad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26" y="785814"/>
            <a:ext cx="294481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Картинка 268 из 42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5750" y="2857500"/>
            <a:ext cx="1143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713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berezka.com/tradeImages/226.jpg?w=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9" y="4643439"/>
            <a:ext cx="3286125"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http://rf.foto.radikal.ru/0708/1a/6bb3adf78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6" y="714375"/>
            <a:ext cx="41052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Прямоугольник 4"/>
          <p:cNvSpPr>
            <a:spLocks noChangeArrowheads="1"/>
          </p:cNvSpPr>
          <p:nvPr/>
        </p:nvSpPr>
        <p:spPr bwMode="auto">
          <a:xfrm>
            <a:off x="1774825" y="260350"/>
            <a:ext cx="45720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b="1">
                <a:solidFill>
                  <a:prstClr val="black"/>
                </a:solidFill>
              </a:rPr>
              <a:t>Фукоидан</a:t>
            </a:r>
            <a:r>
              <a:rPr lang="ru-RU" altLang="ru-RU">
                <a:solidFill>
                  <a:prstClr val="black"/>
                </a:solidFill>
              </a:rPr>
              <a:t> (fucoidan) — сульфатированный гетерополисахарид, обнаруженный в составе бурых водорослей и некоторых иглокожих. Так, в литературе имеются сообщения о противоопухолевых, иммуномодулирующих , антибактериальных , антивирусных , противовоспалительных и других свойствах фукоиданов. По этой причине фукоиданы можно отнести к так называемым «поливалентным биомодуляторам».</a:t>
            </a:r>
            <a:br>
              <a:rPr lang="ru-RU" altLang="ru-RU">
                <a:solidFill>
                  <a:prstClr val="black"/>
                </a:solidFill>
              </a:rPr>
            </a:br>
            <a:r>
              <a:rPr lang="ru-RU" altLang="ru-RU">
                <a:solidFill>
                  <a:prstClr val="black"/>
                </a:solidFill>
              </a:rPr>
              <a:t>Особый интерес вызывает антикоагулянтное действие фукоиданов. </a:t>
            </a:r>
          </a:p>
        </p:txBody>
      </p:sp>
      <p:pic>
        <p:nvPicPr>
          <p:cNvPr id="50181" name="Picture 6" descr="http://t2.gstatic.com/images?q=tbn:ANd9GcRiQLyudW-dQfyAEPk0wahPu0pt6Kq5hLHW8_bUR3WNC08_O7I&amp;t=1&amp;usg=__l-hgsiEP07XHAgiwvANk4-RE2B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639" y="5229225"/>
            <a:ext cx="2619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272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Картинка 2 из 9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6" y="142875"/>
            <a:ext cx="119697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Картинка 3 из 90">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750" y="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6" descr="Картинка 14 из 90">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8650" y="2428876"/>
            <a:ext cx="139223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8" descr="Картинка 17 из 90">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8313" y="2500313"/>
            <a:ext cx="11684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9" descr="http://www.vitalabs.com/public/images/sized/400W/wakam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4751" y="3571875"/>
            <a:ext cx="27860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1" descr="Картинка 18 из 90">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53125" y="142875"/>
            <a:ext cx="1227138"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3" descr="Картинка 19 из 90">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95814" y="142876"/>
            <a:ext cx="12287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7" descr="Картинка 27 из 90">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2750" y="142875"/>
            <a:ext cx="1500188"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9" descr="Картинка 31 из 90">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53125" y="2428876"/>
            <a:ext cx="14287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21" descr="Картинка 39 из 90">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09750" y="4786314"/>
            <a:ext cx="20955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23" descr="Картинка 40 из 90">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24314" y="4857750"/>
            <a:ext cx="1785937"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5" descr="Картинка 50 из 90">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952751" y="2500314"/>
            <a:ext cx="13811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27" descr="OceanLean Fucoxanthin"/>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961063" y="4829176"/>
            <a:ext cx="12065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8887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iso S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285750"/>
            <a:ext cx="24765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http://im7-tub.yandex.net/i?id=27809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357188"/>
            <a:ext cx="228600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descr="http://im7-tub.yandex.net/i?id=153951425-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6" y="2571751"/>
            <a:ext cx="2189163"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8" descr="Картинка 39 из 9266">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8138" y="571500"/>
            <a:ext cx="2138362"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0" descr="Картинка 156 из 9266">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9750" y="2928938"/>
            <a:ext cx="3429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2" descr="Картинка 179 из 9266">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3126" y="4572001"/>
            <a:ext cx="1643063"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4" descr="Картинка 288 из 9266">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3375" y="4500564"/>
            <a:ext cx="2357438"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16" descr="Картинка 351 из 9266">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24126" y="4929189"/>
            <a:ext cx="27146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2980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DSC_13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581025"/>
            <a:ext cx="85725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598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DSC_06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1"/>
            <a:ext cx="66960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DSC_13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5" y="3389314"/>
            <a:ext cx="5219700"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3203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2166938" y="3643313"/>
            <a:ext cx="4786312" cy="2825750"/>
          </a:xfrm>
          <a:prstGeom prst="rect">
            <a:avLst/>
          </a:prstGeom>
          <a:noFill/>
          <a:ln w="9525">
            <a:solidFill>
              <a:schemeClr val="accent6"/>
            </a:solidFill>
            <a:miter lim="800000"/>
            <a:headEnd/>
            <a:tailEnd/>
          </a:ln>
        </p:spPr>
      </p:pic>
      <p:sp>
        <p:nvSpPr>
          <p:cNvPr id="3" name="Прямоугольник 2"/>
          <p:cNvSpPr/>
          <p:nvPr/>
        </p:nvSpPr>
        <p:spPr>
          <a:xfrm>
            <a:off x="3738563" y="3857626"/>
            <a:ext cx="2500312" cy="523875"/>
          </a:xfrm>
          <a:prstGeom prst="rect">
            <a:avLst/>
          </a:prstGeom>
        </p:spPr>
        <p:txBody>
          <a:bodyPr>
            <a:spAutoFit/>
          </a:bodyPr>
          <a:lstStyle/>
          <a:p>
            <a:pPr fontAlgn="base">
              <a:spcBef>
                <a:spcPct val="0"/>
              </a:spcBef>
              <a:spcAft>
                <a:spcPct val="0"/>
              </a:spcAft>
              <a:defRPr/>
            </a:pPr>
            <a:r>
              <a:rPr lang="ru-RU" sz="2800" b="1" dirty="0" err="1">
                <a:solidFill>
                  <a:srgbClr val="A5C249"/>
                </a:solidFill>
                <a:latin typeface="Arial Black" pitchFamily="34" charset="0"/>
              </a:rPr>
              <a:t>фукоидан</a:t>
            </a:r>
            <a:endParaRPr lang="ru-RU" sz="2800" b="1" dirty="0">
              <a:solidFill>
                <a:srgbClr val="A5C249"/>
              </a:solidFill>
              <a:latin typeface="Arial Black" pitchFamily="34" charset="0"/>
            </a:endParaRPr>
          </a:p>
        </p:txBody>
      </p:sp>
      <p:sp>
        <p:nvSpPr>
          <p:cNvPr id="5" name="Прямоугольник 4"/>
          <p:cNvSpPr/>
          <p:nvPr/>
        </p:nvSpPr>
        <p:spPr>
          <a:xfrm>
            <a:off x="1524001" y="214313"/>
            <a:ext cx="8715375" cy="584200"/>
          </a:xfrm>
          <a:prstGeom prst="rect">
            <a:avLst/>
          </a:prstGeom>
        </p:spPr>
        <p:txBody>
          <a:bodyPr>
            <a:spAutoFit/>
          </a:bodyPr>
          <a:lstStyle/>
          <a:p>
            <a:pPr algn="ctr" fontAlgn="base">
              <a:spcBef>
                <a:spcPct val="0"/>
              </a:spcBef>
              <a:spcAft>
                <a:spcPct val="0"/>
              </a:spcAft>
              <a:defRPr/>
            </a:pPr>
            <a:r>
              <a:rPr lang="ru-RU" sz="2800" b="1" u="sng" dirty="0">
                <a:solidFill>
                  <a:srgbClr val="A5C249"/>
                </a:solidFill>
                <a:latin typeface="Arial Black" pitchFamily="34" charset="0"/>
              </a:rPr>
              <a:t>Класс</a:t>
            </a:r>
            <a:r>
              <a:rPr lang="en-US" sz="2800" b="1" u="sng" dirty="0">
                <a:solidFill>
                  <a:srgbClr val="A5C249"/>
                </a:solidFill>
                <a:latin typeface="Arial Black" pitchFamily="34" charset="0"/>
              </a:rPr>
              <a:t> FUCOPHYCEAE</a:t>
            </a:r>
            <a:r>
              <a:rPr lang="ru-RU" sz="2800" b="1" u="sng" dirty="0">
                <a:solidFill>
                  <a:srgbClr val="A5C249"/>
                </a:solidFill>
                <a:latin typeface="Arial Black" pitchFamily="34" charset="0"/>
              </a:rPr>
              <a:t> (=</a:t>
            </a:r>
            <a:r>
              <a:rPr lang="en-US" sz="2800" b="1" u="sng" dirty="0">
                <a:solidFill>
                  <a:srgbClr val="A5C249"/>
                </a:solidFill>
                <a:latin typeface="Arial Black" pitchFamily="34" charset="0"/>
              </a:rPr>
              <a:t>PHAEOPHYCEAE</a:t>
            </a:r>
            <a:r>
              <a:rPr lang="ru-RU" sz="3200" b="1" dirty="0">
                <a:solidFill>
                  <a:srgbClr val="A5C249"/>
                </a:solidFill>
                <a:latin typeface="Arial" charset="0"/>
              </a:rPr>
              <a:t>)</a:t>
            </a:r>
            <a:endParaRPr lang="en-US" b="1" dirty="0">
              <a:solidFill>
                <a:prstClr val="black"/>
              </a:solidFill>
              <a:latin typeface="Arial" charset="0"/>
            </a:endParaRPr>
          </a:p>
        </p:txBody>
      </p:sp>
      <p:sp>
        <p:nvSpPr>
          <p:cNvPr id="55301" name="Прямоугольник 5"/>
          <p:cNvSpPr>
            <a:spLocks noChangeArrowheads="1"/>
          </p:cNvSpPr>
          <p:nvPr/>
        </p:nvSpPr>
        <p:spPr bwMode="auto">
          <a:xfrm>
            <a:off x="1809750" y="714376"/>
            <a:ext cx="8001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b="1">
                <a:solidFill>
                  <a:prstClr val="black"/>
                </a:solidFill>
              </a:rPr>
              <a:t>Клеточный покров представлен клеточной стенкой. Скелетный компонент: целлюлоза и альгинаты кальция; матрикс: растворимые альгинаты и фукоиданы</a:t>
            </a:r>
          </a:p>
        </p:txBody>
      </p:sp>
      <p:pic>
        <p:nvPicPr>
          <p:cNvPr id="55302" name="Picture 4" descr="http://upload.wikimedia.org/wikipedia/commons/thumb/1/1e/Algins%C3%A4ure.svg/453px-Algins%C3%A4ure.svg.png">
            <a:hlinkClick r:id="rId3"/>
          </p:cNvPr>
          <p:cNvPicPr>
            <a:picLocks noChangeAspect="1" noChangeArrowheads="1"/>
          </p:cNvPicPr>
          <p:nvPr/>
        </p:nvPicPr>
        <p:blipFill>
          <a:blip r:embed="rId4">
            <a:lum bright="-8000" contrast="-8000"/>
            <a:extLst>
              <a:ext uri="{28A0092B-C50C-407E-A947-70E740481C1C}">
                <a14:useLocalDpi xmlns:a14="http://schemas.microsoft.com/office/drawing/2010/main" val="0"/>
              </a:ext>
            </a:extLst>
          </a:blip>
          <a:srcRect/>
          <a:stretch>
            <a:fillRect/>
          </a:stretch>
        </p:blipFill>
        <p:spPr bwMode="auto">
          <a:xfrm>
            <a:off x="1738314" y="1714500"/>
            <a:ext cx="4314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Прямоугольник 6"/>
          <p:cNvSpPr>
            <a:spLocks noChangeArrowheads="1"/>
          </p:cNvSpPr>
          <p:nvPr/>
        </p:nvSpPr>
        <p:spPr bwMode="auto">
          <a:xfrm>
            <a:off x="6096000" y="1785939"/>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Альгиновые кислоты содержатся в бурых водорослях (Phaeophyta; 20-40% от сухой биомассы) и синтезируются некоторыми бактериями, напр. Azotobacter vinelandii.</a:t>
            </a:r>
          </a:p>
          <a:p>
            <a:pPr eaLnBrk="1" fontAlgn="base" hangingPunct="1">
              <a:spcBef>
                <a:spcPct val="0"/>
              </a:spcBef>
              <a:spcAft>
                <a:spcPct val="0"/>
              </a:spcAft>
            </a:pPr>
            <a:endParaRPr lang="ru-RU" altLang="ru-RU">
              <a:solidFill>
                <a:prstClr val="black"/>
              </a:solidFill>
            </a:endParaRPr>
          </a:p>
        </p:txBody>
      </p:sp>
      <p:pic>
        <p:nvPicPr>
          <p:cNvPr id="8" name="Picture 2" descr="http://t3.gstatic.com/images?q=tbn:ANd9GcRSxHJF0zgRCCghc1Z32ijJsdSUsT7_wXxrcdN-HbusFR4Gq2g&amp;t=1&amp;usg=__UW16nA-gOjgr9rpML9IrABqrMbI="/>
          <p:cNvPicPr>
            <a:picLocks noChangeAspect="1" noChangeArrowheads="1"/>
          </p:cNvPicPr>
          <p:nvPr/>
        </p:nvPicPr>
        <p:blipFill>
          <a:blip r:embed="rId5"/>
          <a:srcRect/>
          <a:stretch>
            <a:fillRect/>
          </a:stretch>
        </p:blipFill>
        <p:spPr>
          <a:xfrm>
            <a:off x="7310438" y="3929063"/>
            <a:ext cx="2724150" cy="1676400"/>
          </a:xfrm>
          <a:prstGeom prst="rect">
            <a:avLst/>
          </a:prstGeom>
          <a:noFill/>
          <a:ln>
            <a:solidFill>
              <a:schemeClr val="accent6"/>
            </a:solidFill>
          </a:ln>
        </p:spPr>
      </p:pic>
      <p:sp>
        <p:nvSpPr>
          <p:cNvPr id="55305" name="Прямоугольник 8"/>
          <p:cNvSpPr>
            <a:spLocks noChangeArrowheads="1"/>
          </p:cNvSpPr>
          <p:nvPr/>
        </p:nvSpPr>
        <p:spPr bwMode="auto">
          <a:xfrm>
            <a:off x="8382001" y="5072064"/>
            <a:ext cx="836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Фукан</a:t>
            </a:r>
          </a:p>
        </p:txBody>
      </p:sp>
    </p:spTree>
    <p:extLst>
      <p:ext uri="{BB962C8B-B14F-4D97-AF65-F5344CB8AC3E}">
        <p14:creationId xmlns:p14="http://schemas.microsoft.com/office/powerpoint/2010/main" val="2509650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Содержимое 8"/>
          <p:cNvSpPr>
            <a:spLocks noGrp="1"/>
          </p:cNvSpPr>
          <p:nvPr>
            <p:ph idx="4294967295"/>
          </p:nvPr>
        </p:nvSpPr>
        <p:spPr>
          <a:xfrm>
            <a:off x="0" y="2403475"/>
            <a:ext cx="4238625" cy="2281238"/>
          </a:xfrm>
        </p:spPr>
        <p:txBody>
          <a:bodyPr/>
          <a:lstStyle/>
          <a:p>
            <a:pPr marL="0" indent="0">
              <a:buNone/>
            </a:pPr>
            <a:r>
              <a:rPr lang="en-US" altLang="ru-RU" dirty="0" smtClean="0"/>
              <a:t> </a:t>
            </a:r>
            <a:endParaRPr lang="ru-RU" altLang="ru-RU" dirty="0" smtClean="0"/>
          </a:p>
        </p:txBody>
      </p:sp>
      <p:pic>
        <p:nvPicPr>
          <p:cNvPr id="58371" name="Picture 7" descr="180px-Spirulina_fa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983" y="1411603"/>
            <a:ext cx="2250699" cy="167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Прямоугольник 4"/>
          <p:cNvSpPr>
            <a:spLocks noChangeArrowheads="1"/>
          </p:cNvSpPr>
          <p:nvPr/>
        </p:nvSpPr>
        <p:spPr bwMode="auto">
          <a:xfrm>
            <a:off x="333632" y="3569495"/>
            <a:ext cx="1109636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 typeface="Wingdings 2" panose="05020102010507070707" pitchFamily="18" charset="2"/>
              <a:buNone/>
            </a:pPr>
            <a:r>
              <a:rPr lang="ru-RU" altLang="ru-RU" sz="1050" dirty="0">
                <a:solidFill>
                  <a:prstClr val="black"/>
                </a:solidFill>
                <a:latin typeface="Arial" panose="020B0604020202020204" pitchFamily="34" charset="0"/>
              </a:rPr>
              <a:t>- </a:t>
            </a:r>
            <a:r>
              <a:rPr lang="ru-RU" altLang="ru-RU" sz="1800" dirty="0">
                <a:solidFill>
                  <a:prstClr val="black"/>
                </a:solidFill>
                <a:latin typeface="Arial" panose="020B0604020202020204" pitchFamily="34" charset="0"/>
              </a:rPr>
              <a:t>Ингибируют прикрепление вирусов (ВИЧ, </a:t>
            </a:r>
            <a:r>
              <a:rPr lang="ru-RU" altLang="ru-RU" sz="1800" dirty="0" err="1">
                <a:solidFill>
                  <a:prstClr val="black"/>
                </a:solidFill>
                <a:latin typeface="Arial" panose="020B0604020202020204" pitchFamily="34" charset="0"/>
              </a:rPr>
              <a:t>цитомегаловирусов</a:t>
            </a:r>
            <a:r>
              <a:rPr lang="ru-RU" altLang="ru-RU" sz="1800" dirty="0">
                <a:solidFill>
                  <a:prstClr val="black"/>
                </a:solidFill>
                <a:latin typeface="Arial" panose="020B0604020202020204" pitchFamily="34" charset="0"/>
              </a:rPr>
              <a:t>, гриппа А, герпеса), их репликацию (препарат </a:t>
            </a:r>
            <a:r>
              <a:rPr lang="en-US" altLang="ru-RU" sz="1800" i="1" dirty="0">
                <a:solidFill>
                  <a:prstClr val="black"/>
                </a:solidFill>
                <a:latin typeface="Arial" panose="020B0604020202020204" pitchFamily="34" charset="0"/>
              </a:rPr>
              <a:t>Calcium-</a:t>
            </a:r>
            <a:r>
              <a:rPr lang="en-US" altLang="ru-RU" sz="1800" i="1" dirty="0" err="1">
                <a:solidFill>
                  <a:prstClr val="black"/>
                </a:solidFill>
                <a:latin typeface="Arial" panose="020B0604020202020204" pitchFamily="34" charset="0"/>
              </a:rPr>
              <a:t>Spirulina</a:t>
            </a:r>
            <a:r>
              <a:rPr lang="en-US" altLang="ru-RU" sz="1800" dirty="0">
                <a:solidFill>
                  <a:prstClr val="black"/>
                </a:solidFill>
                <a:latin typeface="Arial" panose="020B0604020202020204" pitchFamily="34" charset="0"/>
              </a:rPr>
              <a:t>)</a:t>
            </a:r>
            <a:endParaRPr lang="ru-RU" altLang="ru-RU" sz="1800" dirty="0">
              <a:solidFill>
                <a:prstClr val="black"/>
              </a:solidFill>
              <a:latin typeface="Arial" panose="020B0604020202020204" pitchFamily="34" charset="0"/>
            </a:endParaRPr>
          </a:p>
          <a:p>
            <a:pPr>
              <a:spcBef>
                <a:spcPct val="0"/>
              </a:spcBef>
              <a:buClrTx/>
              <a:buSzTx/>
              <a:buFont typeface="Wingdings 2" panose="05020102010507070707" pitchFamily="18" charset="2"/>
              <a:buNone/>
            </a:pPr>
            <a:r>
              <a:rPr lang="ru-RU" altLang="ru-RU" sz="1800" dirty="0">
                <a:solidFill>
                  <a:prstClr val="black"/>
                </a:solidFill>
                <a:latin typeface="Arial" panose="020B0604020202020204" pitchFamily="34" charset="0"/>
              </a:rPr>
              <a:t>- Используют в качестве иммунологических диагностиков</a:t>
            </a:r>
          </a:p>
          <a:p>
            <a:pPr>
              <a:spcBef>
                <a:spcPct val="0"/>
              </a:spcBef>
              <a:buClrTx/>
              <a:buSzTx/>
              <a:buFont typeface="Wingdings 2" panose="05020102010507070707" pitchFamily="18" charset="2"/>
              <a:buNone/>
            </a:pPr>
            <a:r>
              <a:rPr lang="ru-RU" altLang="ru-RU" sz="1800" dirty="0">
                <a:solidFill>
                  <a:prstClr val="black"/>
                </a:solidFill>
                <a:latin typeface="Arial" panose="020B0604020202020204" pitchFamily="34" charset="0"/>
              </a:rPr>
              <a:t>- - В пищевой промышленности как пищевой краситель</a:t>
            </a:r>
          </a:p>
          <a:p>
            <a:pPr>
              <a:spcBef>
                <a:spcPct val="0"/>
              </a:spcBef>
              <a:buClrTx/>
              <a:buSzTx/>
              <a:buFontTx/>
              <a:buChar char="-"/>
            </a:pPr>
            <a:r>
              <a:rPr lang="ru-RU" altLang="ru-RU" sz="1800" dirty="0">
                <a:solidFill>
                  <a:prstClr val="black"/>
                </a:solidFill>
                <a:latin typeface="Arial" panose="020B0604020202020204" pitchFamily="34" charset="0"/>
              </a:rPr>
              <a:t> БАД</a:t>
            </a:r>
            <a:r>
              <a:rPr lang="en-US" altLang="ru-RU" sz="1800" dirty="0">
                <a:solidFill>
                  <a:prstClr val="black"/>
                </a:solidFill>
                <a:latin typeface="Arial" panose="020B0604020202020204" pitchFamily="34" charset="0"/>
              </a:rPr>
              <a:t> (</a:t>
            </a:r>
            <a:r>
              <a:rPr lang="ru-RU" altLang="ru-RU" sz="1800" dirty="0">
                <a:solidFill>
                  <a:prstClr val="black"/>
                </a:solidFill>
                <a:latin typeface="Arial" panose="020B0604020202020204" pitchFamily="34" charset="0"/>
              </a:rPr>
              <a:t>кроме больных </a:t>
            </a:r>
            <a:r>
              <a:rPr lang="ru-RU" altLang="ru-RU" sz="1800" dirty="0" err="1">
                <a:solidFill>
                  <a:prstClr val="black"/>
                </a:solidFill>
                <a:latin typeface="Arial" panose="020B0604020202020204" pitchFamily="34" charset="0"/>
              </a:rPr>
              <a:t>фенилкетонурией</a:t>
            </a:r>
            <a:r>
              <a:rPr lang="ru-RU" altLang="ru-RU" sz="1800" dirty="0">
                <a:solidFill>
                  <a:prstClr val="black"/>
                </a:solidFill>
                <a:latin typeface="Arial" panose="020B0604020202020204" pitchFamily="34" charset="0"/>
              </a:rPr>
              <a:t>, т.к. содержит </a:t>
            </a:r>
            <a:r>
              <a:rPr lang="ru-RU" altLang="ru-RU" sz="1800" dirty="0" err="1">
                <a:solidFill>
                  <a:prstClr val="black"/>
                </a:solidFill>
                <a:latin typeface="Arial" panose="020B0604020202020204" pitchFamily="34" charset="0"/>
              </a:rPr>
              <a:t>фенилаланин</a:t>
            </a:r>
            <a:r>
              <a:rPr lang="ru-RU" altLang="ru-RU" sz="1800" dirty="0">
                <a:solidFill>
                  <a:prstClr val="black"/>
                </a:solidFill>
                <a:latin typeface="Arial" panose="020B0604020202020204" pitchFamily="34" charset="0"/>
              </a:rPr>
              <a:t>; кроме детей, т.к. препараты могут содержать </a:t>
            </a:r>
            <a:r>
              <a:rPr lang="ru-RU" altLang="ru-RU" sz="1800" dirty="0" err="1">
                <a:solidFill>
                  <a:prstClr val="black"/>
                </a:solidFill>
                <a:latin typeface="Arial" panose="020B0604020202020204" pitchFamily="34" charset="0"/>
              </a:rPr>
              <a:t>микроцистин</a:t>
            </a:r>
            <a:r>
              <a:rPr lang="ru-RU" altLang="ru-RU" sz="1800" dirty="0">
                <a:solidFill>
                  <a:prstClr val="black"/>
                </a:solidFill>
                <a:latin typeface="Arial" panose="020B0604020202020204" pitchFamily="34" charset="0"/>
              </a:rPr>
              <a:t>)</a:t>
            </a:r>
            <a:endParaRPr lang="en-US" altLang="ru-RU" sz="1800" dirty="0">
              <a:solidFill>
                <a:prstClr val="black"/>
              </a:solidFill>
              <a:latin typeface="Arial" panose="020B0604020202020204" pitchFamily="34" charset="0"/>
            </a:endParaRPr>
          </a:p>
          <a:p>
            <a:pPr>
              <a:spcBef>
                <a:spcPct val="0"/>
              </a:spcBef>
              <a:buClrTx/>
              <a:buSzTx/>
              <a:buFontTx/>
              <a:buChar char="-"/>
            </a:pPr>
            <a:r>
              <a:rPr lang="ru-RU" altLang="ru-RU" sz="1800" dirty="0">
                <a:solidFill>
                  <a:prstClr val="black"/>
                </a:solidFill>
                <a:latin typeface="Arial" panose="020B0604020202020204" pitchFamily="34" charset="0"/>
              </a:rPr>
              <a:t>Использовали в качестве пищевой добавки на космических станциях НАСА</a:t>
            </a:r>
          </a:p>
          <a:p>
            <a:pPr>
              <a:spcBef>
                <a:spcPct val="0"/>
              </a:spcBef>
              <a:buClrTx/>
              <a:buSzTx/>
              <a:buFontTx/>
              <a:buChar char="-"/>
            </a:pPr>
            <a:r>
              <a:rPr lang="ru-RU" altLang="ru-RU" sz="1800" dirty="0">
                <a:solidFill>
                  <a:prstClr val="black"/>
                </a:solidFill>
                <a:latin typeface="Arial" panose="020B0604020202020204" pitchFamily="34" charset="0"/>
                <a:cs typeface="Arial" panose="020B0604020202020204" pitchFamily="34" charset="0"/>
              </a:rPr>
              <a:t>Лечение аллергии, насморка -  препараты обладают противовоспалительным действием за счет подавления высвобождения гистамина тучными клетками при аллергическом рините. Усиливает производство </a:t>
            </a:r>
            <a:r>
              <a:rPr lang="en-US" altLang="ru-RU" sz="1800" dirty="0">
                <a:solidFill>
                  <a:prstClr val="black"/>
                </a:solidFill>
                <a:latin typeface="Arial" panose="020B0604020202020204" pitchFamily="34" charset="0"/>
                <a:cs typeface="Arial" panose="020B0604020202020204" pitchFamily="34" charset="0"/>
              </a:rPr>
              <a:t>IgA</a:t>
            </a:r>
            <a:r>
              <a:rPr lang="ru-RU" altLang="ru-RU" sz="1800" dirty="0">
                <a:solidFill>
                  <a:prstClr val="black"/>
                </a:solidFill>
                <a:latin typeface="Arial" panose="020B0604020202020204" pitchFamily="34" charset="0"/>
                <a:cs typeface="Arial" panose="020B0604020202020204" pitchFamily="34" charset="0"/>
              </a:rPr>
              <a:t> в слюне, указывая на ключевую роль в </a:t>
            </a:r>
            <a:r>
              <a:rPr lang="ru-RU" altLang="ru-RU" sz="1800" dirty="0" err="1">
                <a:solidFill>
                  <a:prstClr val="black"/>
                </a:solidFill>
                <a:latin typeface="Arial" panose="020B0604020202020204" pitchFamily="34" charset="0"/>
                <a:cs typeface="Arial" panose="020B0604020202020204" pitchFamily="34" charset="0"/>
              </a:rPr>
              <a:t>мукозальном</a:t>
            </a:r>
            <a:r>
              <a:rPr lang="ru-RU" altLang="ru-RU" sz="1800" dirty="0">
                <a:solidFill>
                  <a:prstClr val="black"/>
                </a:solidFill>
                <a:latin typeface="Arial" panose="020B0604020202020204" pitchFamily="34" charset="0"/>
                <a:cs typeface="Arial" panose="020B0604020202020204" pitchFamily="34" charset="0"/>
              </a:rPr>
              <a:t> иммунитете.</a:t>
            </a:r>
          </a:p>
        </p:txBody>
      </p:sp>
      <p:pic>
        <p:nvPicPr>
          <p:cNvPr id="58374" name="Рисунок 3" descr="H1N1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211" y="345512"/>
            <a:ext cx="5299698" cy="322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6841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Прямоугольник 1"/>
          <p:cNvSpPr>
            <a:spLocks noChangeArrowheads="1"/>
          </p:cNvSpPr>
          <p:nvPr/>
        </p:nvSpPr>
        <p:spPr bwMode="auto">
          <a:xfrm>
            <a:off x="1809751" y="642939"/>
            <a:ext cx="8429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b="1">
                <a:solidFill>
                  <a:prstClr val="black"/>
                </a:solidFill>
              </a:rPr>
              <a:t>Альгиновая кислота</a:t>
            </a:r>
            <a:r>
              <a:rPr lang="ru-RU" altLang="ru-RU">
                <a:solidFill>
                  <a:prstClr val="black"/>
                </a:solidFill>
              </a:rPr>
              <a:t> (</a:t>
            </a:r>
            <a:r>
              <a:rPr lang="ru-RU" altLang="ru-RU" b="1">
                <a:solidFill>
                  <a:prstClr val="black"/>
                </a:solidFill>
              </a:rPr>
              <a:t>E400</a:t>
            </a:r>
            <a:r>
              <a:rPr lang="ru-RU" altLang="ru-RU">
                <a:solidFill>
                  <a:prstClr val="black"/>
                </a:solidFill>
              </a:rPr>
              <a:t>)</a:t>
            </a:r>
            <a:r>
              <a:rPr lang="en-US" altLang="ru-RU">
                <a:solidFill>
                  <a:prstClr val="black"/>
                </a:solidFill>
              </a:rPr>
              <a:t>. </a:t>
            </a:r>
            <a:r>
              <a:rPr lang="ru-RU" altLang="ru-RU">
                <a:solidFill>
                  <a:prstClr val="black"/>
                </a:solidFill>
              </a:rPr>
              <a:t>При набухании1 часть альгиновой кислоты адсорбирует 300 массовых частей воды, что обуславливает её применение как загустителя. </a:t>
            </a:r>
          </a:p>
          <a:p>
            <a:pPr eaLnBrk="1" fontAlgn="base" hangingPunct="1">
              <a:spcBef>
                <a:spcPct val="0"/>
              </a:spcBef>
              <a:spcAft>
                <a:spcPct val="0"/>
              </a:spcAft>
            </a:pPr>
            <a:r>
              <a:rPr lang="ru-RU" altLang="ru-RU">
                <a:solidFill>
                  <a:prstClr val="black"/>
                </a:solidFill>
              </a:rPr>
              <a:t>Альгиновая кислота представляет собой полимерную цепь, состоящую из двух мономеров — остатков полиуроновых кислот (D-маннуроновой и L-гулуроновой) в разных пропорциях, варьирующихся в зависимости от конкретного вида водорослей. </a:t>
            </a:r>
          </a:p>
          <a:p>
            <a:pPr eaLnBrk="1" fontAlgn="base" hangingPunct="1">
              <a:spcBef>
                <a:spcPct val="0"/>
              </a:spcBef>
              <a:spcAft>
                <a:spcPct val="0"/>
              </a:spcAft>
            </a:pPr>
            <a:r>
              <a:rPr lang="ru-RU" altLang="ru-RU">
                <a:solidFill>
                  <a:prstClr val="black"/>
                </a:solidFill>
              </a:rPr>
              <a:t>Альгиновая кислота и альгинаты широко применяются в медицине (в качестве антацида) и как пищевые добавки (загустители). Альгиновая кислота выводит из организма тяжёлые металлы (свинец, ртуть и др.) и радионуклиды.</a:t>
            </a:r>
          </a:p>
          <a:p>
            <a:pPr eaLnBrk="1" fontAlgn="base" hangingPunct="1">
              <a:spcBef>
                <a:spcPct val="0"/>
              </a:spcBef>
              <a:spcAft>
                <a:spcPct val="0"/>
              </a:spcAft>
            </a:pPr>
            <a:r>
              <a:rPr lang="ru-RU" altLang="ru-RU">
                <a:solidFill>
                  <a:prstClr val="black"/>
                </a:solidFill>
              </a:rPr>
              <a:t> Многие целебные свойства  морской капусты объясняются именно альгиновой кислотой. </a:t>
            </a:r>
          </a:p>
          <a:p>
            <a:pPr eaLnBrk="1" fontAlgn="base" hangingPunct="1">
              <a:spcBef>
                <a:spcPct val="0"/>
              </a:spcBef>
              <a:spcAft>
                <a:spcPct val="0"/>
              </a:spcAft>
            </a:pPr>
            <a:endParaRPr lang="ru-RU" altLang="ru-RU">
              <a:solidFill>
                <a:prstClr val="black"/>
              </a:solidFill>
            </a:endParaRPr>
          </a:p>
          <a:p>
            <a:pPr eaLnBrk="1" fontAlgn="base" hangingPunct="1">
              <a:spcBef>
                <a:spcPct val="0"/>
              </a:spcBef>
              <a:spcAft>
                <a:spcPct val="0"/>
              </a:spcAft>
            </a:pPr>
            <a:endParaRPr lang="ru-RU" altLang="ru-RU">
              <a:solidFill>
                <a:prstClr val="black"/>
              </a:solidFill>
            </a:endParaRPr>
          </a:p>
          <a:p>
            <a:pPr eaLnBrk="1" fontAlgn="base" hangingPunct="1">
              <a:spcBef>
                <a:spcPct val="0"/>
              </a:spcBef>
              <a:spcAft>
                <a:spcPct val="0"/>
              </a:spcAft>
            </a:pPr>
            <a:endParaRPr lang="ru-RU" altLang="ru-RU">
              <a:solidFill>
                <a:prstClr val="black"/>
              </a:solidFill>
            </a:endParaRPr>
          </a:p>
        </p:txBody>
      </p:sp>
      <p:pic>
        <p:nvPicPr>
          <p:cNvPr id="56323" name="Picture 2" descr="Файл:Alginsäure.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6" y="5143500"/>
            <a:ext cx="4314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7731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Прямоугольник 1"/>
          <p:cNvSpPr>
            <a:spLocks noChangeArrowheads="1"/>
          </p:cNvSpPr>
          <p:nvPr/>
        </p:nvSpPr>
        <p:spPr bwMode="auto">
          <a:xfrm>
            <a:off x="1738313" y="642938"/>
            <a:ext cx="4572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b="1">
                <a:solidFill>
                  <a:prstClr val="black"/>
                </a:solidFill>
              </a:rPr>
              <a:t>Альгинаты</a:t>
            </a:r>
            <a:r>
              <a:rPr lang="ru-RU" altLang="ru-RU">
                <a:solidFill>
                  <a:prstClr val="black"/>
                </a:solidFill>
              </a:rPr>
              <a:t> — соли альгиновой кислоты, в частности: альгинат натрия (E401), альгинат калия (Е402),альгинат кальция (Е404), </a:t>
            </a:r>
            <a:r>
              <a:rPr lang="ru-RU" altLang="ru-RU" b="1">
                <a:solidFill>
                  <a:prstClr val="black"/>
                </a:solidFill>
              </a:rPr>
              <a:t> </a:t>
            </a:r>
            <a:r>
              <a:rPr lang="ru-RU" altLang="ru-RU">
                <a:solidFill>
                  <a:prstClr val="black"/>
                </a:solidFill>
              </a:rPr>
              <a:t>Пропан-1,2-диол альгинат (Е405), альгинат аммония (Е403).</a:t>
            </a:r>
          </a:p>
          <a:p>
            <a:pPr eaLnBrk="1" fontAlgn="base" hangingPunct="1">
              <a:spcBef>
                <a:spcPct val="0"/>
              </a:spcBef>
              <a:spcAft>
                <a:spcPct val="0"/>
              </a:spcAft>
            </a:pPr>
            <a:r>
              <a:rPr lang="ru-RU" altLang="ru-RU">
                <a:solidFill>
                  <a:prstClr val="black"/>
                </a:solidFill>
              </a:rPr>
              <a:t>Альгинаты калия и натрия в воде образуют коллоидные растворы, в отличие от нерастворимой альгиновой кислоты.</a:t>
            </a:r>
          </a:p>
        </p:txBody>
      </p:sp>
      <p:pic>
        <p:nvPicPr>
          <p:cNvPr id="36866" name="Picture 2" descr="http://lamisus.narod.ru/prod/img/grupp.jpe"/>
          <p:cNvPicPr>
            <a:picLocks noChangeAspect="1" noChangeArrowheads="1"/>
          </p:cNvPicPr>
          <p:nvPr/>
        </p:nvPicPr>
        <p:blipFill>
          <a:blip r:embed="rId2"/>
          <a:srcRect/>
          <a:stretch>
            <a:fillRect/>
          </a:stretch>
        </p:blipFill>
        <p:spPr bwMode="auto">
          <a:xfrm>
            <a:off x="6096000" y="1500189"/>
            <a:ext cx="4357688" cy="2332037"/>
          </a:xfrm>
          <a:prstGeom prst="rect">
            <a:avLst/>
          </a:prstGeom>
          <a:noFill/>
          <a:ln>
            <a:solidFill>
              <a:schemeClr val="accent6"/>
            </a:solidFill>
          </a:ln>
        </p:spPr>
      </p:pic>
      <p:pic>
        <p:nvPicPr>
          <p:cNvPr id="36868" name="Picture 4" descr="Картинка 65 из 165">
            <a:hlinkClick r:id="rId3"/>
          </p:cNvPr>
          <p:cNvPicPr>
            <a:picLocks noChangeAspect="1" noChangeArrowheads="1"/>
          </p:cNvPicPr>
          <p:nvPr/>
        </p:nvPicPr>
        <p:blipFill>
          <a:blip r:embed="rId4"/>
          <a:srcRect/>
          <a:stretch>
            <a:fillRect/>
          </a:stretch>
        </p:blipFill>
        <p:spPr bwMode="auto">
          <a:xfrm>
            <a:off x="7239001" y="5000626"/>
            <a:ext cx="3114675" cy="1152525"/>
          </a:xfrm>
          <a:prstGeom prst="rect">
            <a:avLst/>
          </a:prstGeom>
          <a:noFill/>
          <a:ln>
            <a:solidFill>
              <a:schemeClr val="accent6"/>
            </a:solidFill>
          </a:ln>
        </p:spPr>
      </p:pic>
      <p:sp>
        <p:nvSpPr>
          <p:cNvPr id="57349" name="Прямоугольник 5"/>
          <p:cNvSpPr>
            <a:spLocks noChangeArrowheads="1"/>
          </p:cNvSpPr>
          <p:nvPr/>
        </p:nvSpPr>
        <p:spPr bwMode="auto">
          <a:xfrm>
            <a:off x="1738313" y="3929064"/>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Альгинаты применяют в медицине, в пищевой промышленности, в косметологии, используют для отделки и крашения тканей, используют для изготовления искусственного шёлка.</a:t>
            </a:r>
            <a:br>
              <a:rPr lang="ru-RU" altLang="ru-RU">
                <a:solidFill>
                  <a:prstClr val="black"/>
                </a:solidFill>
              </a:rPr>
            </a:br>
            <a:endParaRPr lang="ru-RU" altLang="ru-RU">
              <a:solidFill>
                <a:prstClr val="black"/>
              </a:solidFill>
            </a:endParaRPr>
          </a:p>
        </p:txBody>
      </p:sp>
    </p:spTree>
    <p:extLst>
      <p:ext uri="{BB962C8B-B14F-4D97-AF65-F5344CB8AC3E}">
        <p14:creationId xmlns:p14="http://schemas.microsoft.com/office/powerpoint/2010/main" val="13807221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0" y="704850"/>
            <a:ext cx="10972800" cy="1143000"/>
          </a:xfrm>
        </p:spPr>
        <p:txBody>
          <a:bodyPr/>
          <a:lstStyle/>
          <a:p>
            <a:pPr eaLnBrk="1" hangingPunct="1"/>
            <a:r>
              <a:rPr lang="ru-RU" altLang="ru-RU" sz="4000"/>
              <a:t>Производство альгинатов в мире к концу 20 века</a:t>
            </a:r>
          </a:p>
        </p:txBody>
      </p:sp>
      <p:sp>
        <p:nvSpPr>
          <p:cNvPr id="58371" name="Rectangle 3"/>
          <p:cNvSpPr>
            <a:spLocks noGrp="1" noChangeArrowheads="1"/>
          </p:cNvSpPr>
          <p:nvPr>
            <p:ph type="body" idx="4294967295"/>
          </p:nvPr>
        </p:nvSpPr>
        <p:spPr>
          <a:xfrm>
            <a:off x="0" y="1935163"/>
            <a:ext cx="10972800" cy="4389437"/>
          </a:xfrm>
        </p:spPr>
        <p:txBody>
          <a:bodyPr/>
          <a:lstStyle/>
          <a:p>
            <a:pPr eaLnBrk="1" hangingPunct="1"/>
            <a:r>
              <a:rPr lang="ru-RU" altLang="ru-RU" smtClean="0"/>
              <a:t>Всего 21500 т в год</a:t>
            </a:r>
          </a:p>
          <a:p>
            <a:pPr eaLnBrk="1" hangingPunct="1"/>
            <a:r>
              <a:rPr lang="ru-RU" altLang="ru-RU" smtClean="0"/>
              <a:t>Европа – 12800 т</a:t>
            </a:r>
          </a:p>
          <a:p>
            <a:pPr eaLnBrk="1" hangingPunct="1"/>
            <a:r>
              <a:rPr lang="ru-RU" altLang="ru-RU" smtClean="0"/>
              <a:t>Северная Амермка – 6700 т</a:t>
            </a:r>
          </a:p>
          <a:p>
            <a:pPr eaLnBrk="1" hangingPunct="1"/>
            <a:r>
              <a:rPr lang="ru-RU" altLang="ru-RU" smtClean="0"/>
              <a:t>Япония и Корея – 1900 т</a:t>
            </a:r>
          </a:p>
          <a:p>
            <a:pPr eaLnBrk="1" hangingPunct="1"/>
            <a:r>
              <a:rPr lang="ru-RU" altLang="ru-RU" smtClean="0"/>
              <a:t>Латинская Америка – 100 т</a:t>
            </a:r>
          </a:p>
          <a:p>
            <a:pPr eaLnBrk="1" hangingPunct="1"/>
            <a:r>
              <a:rPr lang="ru-RU" altLang="ru-RU" smtClean="0"/>
              <a:t>Россия -32 т</a:t>
            </a:r>
          </a:p>
          <a:p>
            <a:pPr eaLnBrk="1" hangingPunct="1"/>
            <a:endParaRPr lang="ru-RU" altLang="ru-RU" smtClean="0"/>
          </a:p>
        </p:txBody>
      </p:sp>
    </p:spTree>
    <p:extLst>
      <p:ext uri="{BB962C8B-B14F-4D97-AF65-F5344CB8AC3E}">
        <p14:creationId xmlns:p14="http://schemas.microsoft.com/office/powerpoint/2010/main" val="3580551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Прямоугольник 1"/>
          <p:cNvSpPr>
            <a:spLocks noChangeArrowheads="1"/>
          </p:cNvSpPr>
          <p:nvPr/>
        </p:nvSpPr>
        <p:spPr bwMode="auto">
          <a:xfrm>
            <a:off x="2166938" y="671514"/>
            <a:ext cx="7715250"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С наибольшим успехом альгинаты используются для профилактики и лечения заболеваний пищеварительной системы. Способность альгиновой кислоты и ее солей останавливать кровотечения широко используется при лечении язвенных и эрозивных поражений желудочно-кишечного тракта. При приеме внутрь альгинаты оказывают умеренное антацидное действие, при взаимодействии с соляной кислотой желудочного сока образуют гель, который покрывает слизистую оболочку по типу «желудочной повязки», предохраняя ее от дальнейшего воздействия соляной кислоты и пепсина, останавливая кровотечение. Антациды (лекарственные препараты, предназначенные для лечения кислотозависимых заболеваний желудочно-кишечного тракта посредством нейтрализации соляной кислоты, входящей в состав желудочного сока) алюминиево-магниевые с добавлением альгината («Топалкан», «Гевискон»); благодаря способности альгинатов в формировании механического барьера, который предупреждает заброс кислого содержимого желудка в пищевод. Альгинаты благотворно влияют на функции печени, поджелудочной железы и почек.</a:t>
            </a:r>
          </a:p>
          <a:p>
            <a:pPr eaLnBrk="1" fontAlgn="base" hangingPunct="1">
              <a:spcBef>
                <a:spcPct val="0"/>
              </a:spcBef>
              <a:spcAft>
                <a:spcPct val="0"/>
              </a:spcAft>
            </a:pPr>
            <a:endParaRPr lang="ru-RU" altLang="ru-RU">
              <a:solidFill>
                <a:prstClr val="black"/>
              </a:solidFill>
            </a:endParaRPr>
          </a:p>
        </p:txBody>
      </p:sp>
      <p:pic>
        <p:nvPicPr>
          <p:cNvPr id="3" name="Picture 2" descr="http://im7-tub.yandex.net/i?id=164564103-09"/>
          <p:cNvPicPr>
            <a:picLocks noChangeAspect="1" noChangeArrowheads="1"/>
          </p:cNvPicPr>
          <p:nvPr/>
        </p:nvPicPr>
        <p:blipFill>
          <a:blip r:embed="rId2"/>
          <a:srcRect/>
          <a:stretch>
            <a:fillRect/>
          </a:stretch>
        </p:blipFill>
        <p:spPr bwMode="auto">
          <a:xfrm>
            <a:off x="9453564" y="2428876"/>
            <a:ext cx="974725" cy="1920875"/>
          </a:xfrm>
          <a:prstGeom prst="rect">
            <a:avLst/>
          </a:prstGeom>
          <a:noFill/>
          <a:ln>
            <a:solidFill>
              <a:schemeClr val="accent6"/>
            </a:solidFill>
          </a:ln>
        </p:spPr>
      </p:pic>
    </p:spTree>
    <p:extLst>
      <p:ext uri="{BB962C8B-B14F-4D97-AF65-F5344CB8AC3E}">
        <p14:creationId xmlns:p14="http://schemas.microsoft.com/office/powerpoint/2010/main" val="42399720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Прямоугольник 1"/>
          <p:cNvSpPr>
            <a:spLocks noChangeArrowheads="1"/>
          </p:cNvSpPr>
          <p:nvPr/>
        </p:nvSpPr>
        <p:spPr bwMode="auto">
          <a:xfrm>
            <a:off x="4095750" y="142876"/>
            <a:ext cx="657225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В последнее время в медицине возрос интерес к лечебным повязкам на основе альгината, предназначенным для лечения ожогов, ран различного происхождения, трофических язв, лучевых поражений кожи, пролежней. Они герметично закрывают рану, не прилипая при этом к коже. В обширном ассортименте перевязочных средств особое место занимают рассасывающиеся на ране лечебные повязки на основе альгинатов. Не менее эффективными являются мази, кремы и гели на основе альгинатов.</a:t>
            </a:r>
          </a:p>
          <a:p>
            <a:pPr eaLnBrk="1" fontAlgn="base" hangingPunct="1">
              <a:spcBef>
                <a:spcPct val="0"/>
              </a:spcBef>
              <a:spcAft>
                <a:spcPct val="0"/>
              </a:spcAft>
            </a:pPr>
            <a:r>
              <a:rPr lang="ru-RU" altLang="ru-RU">
                <a:solidFill>
                  <a:prstClr val="black"/>
                </a:solidFill>
              </a:rPr>
              <a:t>Альгинатные покрытия оказались эффективными в стоматологической практике при лечении пародонтоза и других заболеваний полости рта.</a:t>
            </a:r>
          </a:p>
          <a:p>
            <a:pPr eaLnBrk="1" fontAlgn="base" hangingPunct="1">
              <a:spcBef>
                <a:spcPct val="0"/>
              </a:spcBef>
              <a:spcAft>
                <a:spcPct val="0"/>
              </a:spcAft>
            </a:pPr>
            <a:r>
              <a:rPr lang="ru-RU" altLang="ru-RU">
                <a:solidFill>
                  <a:prstClr val="black"/>
                </a:solidFill>
              </a:rPr>
              <a:t>Клиническое применение подтвердило полную их нетоксичность и отсутствие побочных эффектов, что позволило широко использовать в педиатрической практике при лечении целого ряда заболеваний.</a:t>
            </a:r>
          </a:p>
        </p:txBody>
      </p:sp>
      <p:pic>
        <p:nvPicPr>
          <p:cNvPr id="49155" name="Picture 2" descr="6/0/8/1608.jpeg"/>
          <p:cNvPicPr>
            <a:picLocks noChangeAspect="1" noChangeArrowheads="1"/>
          </p:cNvPicPr>
          <p:nvPr/>
        </p:nvPicPr>
        <p:blipFill>
          <a:blip r:embed="rId2"/>
          <a:srcRect/>
          <a:stretch>
            <a:fillRect/>
          </a:stretch>
        </p:blipFill>
        <p:spPr bwMode="auto">
          <a:xfrm>
            <a:off x="1666875" y="1071564"/>
            <a:ext cx="2381250" cy="3419475"/>
          </a:xfrm>
          <a:prstGeom prst="rect">
            <a:avLst/>
          </a:prstGeom>
          <a:noFill/>
          <a:ln w="9525">
            <a:solidFill>
              <a:schemeClr val="accent6"/>
            </a:solidFill>
            <a:miter lim="800000"/>
            <a:headEnd/>
            <a:tailEnd/>
          </a:ln>
        </p:spPr>
      </p:pic>
    </p:spTree>
    <p:extLst>
      <p:ext uri="{BB962C8B-B14F-4D97-AF65-F5344CB8AC3E}">
        <p14:creationId xmlns:p14="http://schemas.microsoft.com/office/powerpoint/2010/main" val="35205488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zoite-tolv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426" y="1519239"/>
            <a:ext cx="5135563"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034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067426" y="1285875"/>
            <a:ext cx="4600575" cy="3094038"/>
          </a:xfrm>
          <a:noFill/>
        </p:spPr>
      </p:pic>
      <p:sp>
        <p:nvSpPr>
          <p:cNvPr id="15363" name="Прямоугольник 4"/>
          <p:cNvSpPr>
            <a:spLocks noChangeArrowheads="1"/>
          </p:cNvSpPr>
          <p:nvPr/>
        </p:nvSpPr>
        <p:spPr bwMode="auto">
          <a:xfrm>
            <a:off x="5953125" y="4786313"/>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ru-RU">
                <a:solidFill>
                  <a:prstClr val="black"/>
                </a:solidFill>
              </a:rPr>
              <a:t>Production in China was first recorded at 19 080 tonnes in 2003 and rose sharply to 41 570 tonnes in 2004, worth around US$7.6 millions and US$16.6 millions, respectively.</a:t>
            </a:r>
            <a:endParaRPr lang="ru-RU" altLang="ru-RU">
              <a:solidFill>
                <a:prstClr val="black"/>
              </a:solidFill>
            </a:endParaRPr>
          </a:p>
        </p:txBody>
      </p:sp>
      <p:sp>
        <p:nvSpPr>
          <p:cNvPr id="15364" name="Прямоугольник 5"/>
          <p:cNvSpPr>
            <a:spLocks noChangeArrowheads="1"/>
          </p:cNvSpPr>
          <p:nvPr/>
        </p:nvSpPr>
        <p:spPr bwMode="auto">
          <a:xfrm>
            <a:off x="1524000" y="571501"/>
            <a:ext cx="4572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Препараты из спирулины производятся более чем в 20 странах (</a:t>
            </a:r>
            <a:r>
              <a:rPr lang="en-US" altLang="ru-RU">
                <a:solidFill>
                  <a:prstClr val="black"/>
                </a:solidFill>
              </a:rPr>
              <a:t>Benin, Brazil, Burkina Faso, Chad, Chile, China, Costa Rica, Cote d'Ivoire, Cuba,Ecuador, France, India, Madagascar, Mexico, Myanmar, Peru, Israel, Spain, Thailand, Togo, United States</a:t>
            </a:r>
            <a:r>
              <a:rPr lang="ru-RU" altLang="ru-RU">
                <a:solidFill>
                  <a:prstClr val="black"/>
                </a:solidFill>
              </a:rPr>
              <a:t> </a:t>
            </a:r>
            <a:r>
              <a:rPr lang="en-US" altLang="ru-RU">
                <a:solidFill>
                  <a:prstClr val="black"/>
                </a:solidFill>
              </a:rPr>
              <a:t>of America and Viet Nam</a:t>
            </a:r>
            <a:r>
              <a:rPr lang="ru-RU" altLang="ru-RU">
                <a:solidFill>
                  <a:prstClr val="black"/>
                </a:solidFill>
              </a:rPr>
              <a:t>)</a:t>
            </a:r>
            <a:r>
              <a:rPr lang="en-US" altLang="ru-RU">
                <a:solidFill>
                  <a:prstClr val="black"/>
                </a:solidFill>
              </a:rPr>
              <a:t>. </a:t>
            </a:r>
            <a:r>
              <a:rPr lang="ru-RU" altLang="ru-RU">
                <a:solidFill>
                  <a:prstClr val="black"/>
                </a:solidFill>
              </a:rPr>
              <a:t>Промышленное производство спирулины достигало 3 000 т (данные </a:t>
            </a:r>
            <a:r>
              <a:rPr lang="en-US" altLang="ru-RU">
                <a:solidFill>
                  <a:prstClr val="black"/>
                </a:solidFill>
              </a:rPr>
              <a:t>Shimamatsu</a:t>
            </a:r>
            <a:r>
              <a:rPr lang="ru-RU" altLang="ru-RU">
                <a:solidFill>
                  <a:prstClr val="black"/>
                </a:solidFill>
              </a:rPr>
              <a:t>,</a:t>
            </a:r>
            <a:r>
              <a:rPr lang="en-US" altLang="ru-RU">
                <a:solidFill>
                  <a:prstClr val="black"/>
                </a:solidFill>
              </a:rPr>
              <a:t>2004) </a:t>
            </a:r>
            <a:r>
              <a:rPr lang="ru-RU" altLang="ru-RU">
                <a:solidFill>
                  <a:prstClr val="black"/>
                </a:solidFill>
              </a:rPr>
              <a:t>в год</a:t>
            </a:r>
            <a:r>
              <a:rPr lang="en-US" altLang="ru-RU">
                <a:solidFill>
                  <a:prstClr val="black"/>
                </a:solidFill>
              </a:rPr>
              <a:t>. </a:t>
            </a:r>
            <a:endParaRPr lang="ru-RU" altLang="ru-RU">
              <a:solidFill>
                <a:prstClr val="black"/>
              </a:solidFill>
            </a:endParaRPr>
          </a:p>
        </p:txBody>
      </p:sp>
      <p:sp>
        <p:nvSpPr>
          <p:cNvPr id="15365" name="Прямоугольник 6"/>
          <p:cNvSpPr>
            <a:spLocks noChangeArrowheads="1"/>
          </p:cNvSpPr>
          <p:nvPr/>
        </p:nvSpPr>
        <p:spPr bwMode="auto">
          <a:xfrm>
            <a:off x="1524000" y="3857626"/>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ru-RU" altLang="ru-RU">
                <a:solidFill>
                  <a:prstClr val="black"/>
                </a:solidFill>
              </a:rPr>
              <a:t>Значительное производство спирулины приходится на США (Калифорния и Гавайи), Тайвань, Китай и Таиланд. В Китае в 1997 году работало более 80 фабрик по производству спирулины.</a:t>
            </a:r>
          </a:p>
        </p:txBody>
      </p:sp>
    </p:spTree>
    <p:extLst>
      <p:ext uri="{BB962C8B-B14F-4D97-AF65-F5344CB8AC3E}">
        <p14:creationId xmlns:p14="http://schemas.microsoft.com/office/powerpoint/2010/main" val="3416332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4962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Открытая">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1_Открытая">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0.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4.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5.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6.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7.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8.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9.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otalTime>101</TotalTime>
  <Words>4521</Words>
  <Application>Microsoft Office PowerPoint</Application>
  <PresentationFormat>Широкоэкранный</PresentationFormat>
  <Paragraphs>470</Paragraphs>
  <Slides>75</Slides>
  <Notes>1</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7</vt:i4>
      </vt:variant>
      <vt:variant>
        <vt:lpstr>Внедренные серверы OLE</vt:lpstr>
      </vt:variant>
      <vt:variant>
        <vt:i4>1</vt:i4>
      </vt:variant>
      <vt:variant>
        <vt:lpstr>Заголовки слайдов</vt:lpstr>
      </vt:variant>
      <vt:variant>
        <vt:i4>75</vt:i4>
      </vt:variant>
    </vt:vector>
  </HeadingPairs>
  <TitlesOfParts>
    <vt:vector size="95" baseType="lpstr">
      <vt:lpstr>Arial Unicode MS</vt:lpstr>
      <vt:lpstr>AdvTT5235d5a9</vt:lpstr>
      <vt:lpstr>Arial</vt:lpstr>
      <vt:lpstr>Arial Black</vt:lpstr>
      <vt:lpstr>Calibri</vt:lpstr>
      <vt:lpstr>Calibri Light</vt:lpstr>
      <vt:lpstr>Constantia</vt:lpstr>
      <vt:lpstr>Lucida Sans Unicode</vt:lpstr>
      <vt:lpstr>Times New Roman</vt:lpstr>
      <vt:lpstr>Verdana</vt:lpstr>
      <vt:lpstr>Wingdings 2</vt:lpstr>
      <vt:lpstr>Wingdings 3</vt:lpstr>
      <vt:lpstr>Поток</vt:lpstr>
      <vt:lpstr>Тема Office</vt:lpstr>
      <vt:lpstr>Оформление по умолчанию</vt:lpstr>
      <vt:lpstr>1_Тема Office</vt:lpstr>
      <vt:lpstr>2_Тема Office</vt:lpstr>
      <vt:lpstr>Открытая</vt:lpstr>
      <vt:lpstr>1_Открытая</vt:lpstr>
      <vt:lpstr>Adobe Photoshop Image</vt:lpstr>
      <vt:lpstr>Роль водорослей в жизни человека</vt:lpstr>
      <vt:lpstr>Презентация PowerPoint</vt:lpstr>
      <vt:lpstr>Презентация PowerPoint</vt:lpstr>
      <vt:lpstr>Презентация PowerPoint</vt:lpstr>
      <vt:lpstr>Биохимический состав Spirulina</vt:lpstr>
      <vt:lpstr>Биохимический состав Spirulina</vt:lpstr>
      <vt:lpstr>Презентация PowerPoint</vt:lpstr>
      <vt:lpstr>Презентация PowerPoint</vt:lpstr>
      <vt:lpstr>Презентация PowerPoint</vt:lpstr>
      <vt:lpstr> Cодержание жиров в различных штаммах цианобактерий</vt:lpstr>
      <vt:lpstr> Биоремедиация различных типов сточных вод цианобактериями </vt:lpstr>
      <vt:lpstr>Презентация PowerPoint</vt:lpstr>
      <vt:lpstr>Токсины цианобактерий</vt:lpstr>
      <vt:lpstr>Презентация PowerPoint</vt:lpstr>
      <vt:lpstr>Токсины цианобактерий</vt:lpstr>
      <vt:lpstr>Токсины цианобактерий</vt:lpstr>
      <vt:lpstr>Презентация PowerPoint</vt:lpstr>
      <vt:lpstr>Презентация PowerPoint</vt:lpstr>
      <vt:lpstr>Rhodophyta</vt:lpstr>
      <vt:lpstr>Состав клеточной стенки красных водорослей</vt:lpstr>
      <vt:lpstr>Агар</vt:lpstr>
      <vt:lpstr>Каррагинаны</vt:lpstr>
      <vt:lpstr>Презентация PowerPoint</vt:lpstr>
      <vt:lpstr>Каррагинаны в пищевой промышленности</vt:lpstr>
      <vt:lpstr>В мясо-молочной промышленности</vt:lpstr>
      <vt:lpstr>Производство каррагинанов</vt:lpstr>
      <vt:lpstr>Презентация PowerPoint</vt:lpstr>
      <vt:lpstr>Нори (порфира)  Porphyra</vt:lpstr>
      <vt:lpstr>Презентация PowerPoint</vt:lpstr>
      <vt:lpstr>Презентация PowerPoint</vt:lpstr>
      <vt:lpstr>Презентация PowerPoint</vt:lpstr>
      <vt:lpstr>отдел Chlorophyta</vt:lpstr>
      <vt:lpstr>Бета-каротин присутствует: </vt:lpstr>
      <vt:lpstr>Презентация PowerPoint</vt:lpstr>
      <vt:lpstr>Презентация PowerPoint</vt:lpstr>
      <vt:lpstr>Презентация PowerPoint</vt:lpstr>
      <vt:lpstr>Источники астаксантина</vt:lpstr>
      <vt:lpstr>Презентация PowerPoint</vt:lpstr>
      <vt:lpstr>Использование астаксантина</vt:lpstr>
      <vt:lpstr>Лютеин</vt:lpstr>
      <vt:lpstr>Использование лютеина</vt:lpstr>
      <vt:lpstr>Prototheca</vt:lpstr>
      <vt:lpstr>Прототекоз</vt:lpstr>
      <vt:lpstr> </vt:lpstr>
      <vt:lpstr>Prototheca</vt:lpstr>
      <vt:lpstr>Prototheca  (основной возбудитель – P.zopfii, реже P.wickerhamii и P.blaschkea) вызывает заболевания животных</vt:lpstr>
      <vt:lpstr>Чувствительность к препаратам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Класс Fucophyceae</vt:lpstr>
      <vt:lpstr>Презентация PowerPoint</vt:lpstr>
      <vt:lpstr>Йод в бурых водорослях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Производство альгинатов в мире к концу 20 века</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Роль водорослей в жизни человека</dc:title>
  <dc:creator>Галина Алексеевна Белякова</dc:creator>
  <cp:lastModifiedBy>Галина Алексеевна Белякова</cp:lastModifiedBy>
  <cp:revision>8</cp:revision>
  <dcterms:created xsi:type="dcterms:W3CDTF">2015-04-08T11:57:20Z</dcterms:created>
  <dcterms:modified xsi:type="dcterms:W3CDTF">2015-04-08T13:38:30Z</dcterms:modified>
</cp:coreProperties>
</file>